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5670550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E082144-10D2-4E27-ACB1-3E2F2BD695B1}">
  <a:tblStyle styleId="{4E082144-10D2-4E27-ACB1-3E2F2BD695B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60000" cy="10692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" name="Google Shape;4;n"/>
          <p:cNvSpPr/>
          <p:nvPr/>
        </p:nvSpPr>
        <p:spPr>
          <a:xfrm>
            <a:off x="0" y="0"/>
            <a:ext cx="7559640" cy="10691640"/>
          </a:xfrm>
          <a:custGeom>
            <a:rect b="b" l="l" r="r" t="t"/>
            <a:pathLst>
              <a:path extrusionOk="0" h="30549" w="21600">
                <a:moveTo>
                  <a:pt x="4" y="0"/>
                </a:moveTo>
                <a:lnTo>
                  <a:pt x="0" y="30545"/>
                </a:lnTo>
                <a:lnTo>
                  <a:pt x="21596" y="30549"/>
                </a:lnTo>
                <a:lnTo>
                  <a:pt x="2160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" name="Google Shape;5;n"/>
          <p:cNvSpPr/>
          <p:nvPr/>
        </p:nvSpPr>
        <p:spPr>
          <a:xfrm>
            <a:off x="0" y="0"/>
            <a:ext cx="7559640" cy="10691640"/>
          </a:xfrm>
          <a:custGeom>
            <a:rect b="b" l="l" r="r" t="t"/>
            <a:pathLst>
              <a:path extrusionOk="0" h="30549" w="21600">
                <a:moveTo>
                  <a:pt x="4" y="0"/>
                </a:moveTo>
                <a:lnTo>
                  <a:pt x="0" y="30545"/>
                </a:lnTo>
                <a:lnTo>
                  <a:pt x="21596" y="30549"/>
                </a:lnTo>
                <a:lnTo>
                  <a:pt x="2160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106640" y="812520"/>
            <a:ext cx="5340240" cy="4003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55640" y="5078520"/>
            <a:ext cx="6043680" cy="4806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-360"/>
            <a:ext cx="3276720" cy="530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278240" y="-360"/>
            <a:ext cx="3276720" cy="530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10156320"/>
            <a:ext cx="3276720" cy="5302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" name="Google Shape;11;n"/>
          <p:cNvSpPr txBox="1"/>
          <p:nvPr>
            <p:ph idx="12" type="sldNum"/>
          </p:nvPr>
        </p:nvSpPr>
        <p:spPr>
          <a:xfrm>
            <a:off x="4278240" y="10156320"/>
            <a:ext cx="3276720" cy="5302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:notes"/>
          <p:cNvSpPr txBox="1"/>
          <p:nvPr/>
        </p:nvSpPr>
        <p:spPr>
          <a:xfrm>
            <a:off x="4278240" y="10156320"/>
            <a:ext cx="3276720" cy="5302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:notes"/>
          <p:cNvSpPr/>
          <p:nvPr>
            <p:ph idx="2" type="sldImg"/>
          </p:nvPr>
        </p:nvSpPr>
        <p:spPr>
          <a:xfrm>
            <a:off x="217440" y="812880"/>
            <a:ext cx="7122960" cy="400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p1:notes"/>
          <p:cNvSpPr/>
          <p:nvPr/>
        </p:nvSpPr>
        <p:spPr>
          <a:xfrm>
            <a:off x="755640" y="5078520"/>
            <a:ext cx="6048360" cy="48117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755640" y="5078520"/>
            <a:ext cx="6043680" cy="48067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0281482d5e_0_83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0281482d5e_0_83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fc85edfd45_0_9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fc85edfd45_0_9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c85edfd45_0_26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fc85edfd45_0_26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fc85edfd45_0_31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fc85edfd45_0_31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fc85edfd45_0_36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fc85edfd45_0_36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fc85edfd45_0_19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fc85edfd45_0_19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4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0281482d5e_0_72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10281482d5e_0_72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0281482d5e_0_78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10281482d5e_0_78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fc85ee0316_0_0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fc85ee0316_0_0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281482d5e_0_46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281482d5e_0_46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10281482d5e_0_46:notes"/>
          <p:cNvSpPr txBox="1"/>
          <p:nvPr>
            <p:ph idx="12" type="sldNum"/>
          </p:nvPr>
        </p:nvSpPr>
        <p:spPr>
          <a:xfrm>
            <a:off x="4278240" y="10156320"/>
            <a:ext cx="3276600" cy="53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fc85ee0316_0_5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gfc85ee0316_0_5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fc85ee0316_0_14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gfc85ee0316_0_14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fc85ee0316_0_19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gfc85ee0316_0_19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fc85ee0316_0_24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gfc85ee0316_0_24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fc85ee0316_0_29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gfc85ee0316_0_29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 txBox="1"/>
          <p:nvPr>
            <p:ph idx="1" type="body"/>
          </p:nvPr>
        </p:nvSpPr>
        <p:spPr>
          <a:xfrm>
            <a:off x="755640" y="5078520"/>
            <a:ext cx="6043680" cy="480672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:notes"/>
          <p:cNvSpPr/>
          <p:nvPr>
            <p:ph idx="2" type="sldImg"/>
          </p:nvPr>
        </p:nvSpPr>
        <p:spPr>
          <a:xfrm>
            <a:off x="1106640" y="812520"/>
            <a:ext cx="5340240" cy="40035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0281482d5e_0_21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0281482d5e_0_21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281482d5e_0_31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0281482d5e_0_31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281482d5e_0_36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0281482d5e_0_36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0281482d5e_0_41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0281482d5e_0_41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281482d5e_1_9:notes"/>
          <p:cNvSpPr txBox="1"/>
          <p:nvPr>
            <p:ph idx="1" type="body"/>
          </p:nvPr>
        </p:nvSpPr>
        <p:spPr>
          <a:xfrm>
            <a:off x="755640" y="5078520"/>
            <a:ext cx="6043800" cy="48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0281482d5e_1_9:notes"/>
          <p:cNvSpPr/>
          <p:nvPr>
            <p:ph idx="2" type="sldImg"/>
          </p:nvPr>
        </p:nvSpPr>
        <p:spPr>
          <a:xfrm>
            <a:off x="1106640" y="812520"/>
            <a:ext cx="5340300" cy="4003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2"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3"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4"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2"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3"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4"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5"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6"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3"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4"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2"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idx="1"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2"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3"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3"/>
          <p:cNvSpPr txBox="1"/>
          <p:nvPr>
            <p:ph idx="1"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3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3"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4"/>
          <p:cNvSpPr txBox="1"/>
          <p:nvPr>
            <p:ph idx="3"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5"/>
          <p:cNvSpPr txBox="1"/>
          <p:nvPr>
            <p:ph idx="1"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5"/>
          <p:cNvSpPr txBox="1"/>
          <p:nvPr>
            <p:ph idx="2"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1"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2"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6"/>
          <p:cNvSpPr txBox="1"/>
          <p:nvPr>
            <p:ph idx="3"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6"/>
          <p:cNvSpPr txBox="1"/>
          <p:nvPr>
            <p:ph idx="4"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6"/>
          <p:cNvSpPr txBox="1"/>
          <p:nvPr>
            <p:ph idx="5"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6"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2"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3"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3"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3"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4680"/>
            <a:ext cx="10152000" cy="570204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>
            <p:ph idx="10" type="dt"/>
          </p:nvPr>
        </p:nvSpPr>
        <p:spPr>
          <a:xfrm>
            <a:off x="502920" y="5165640"/>
            <a:ext cx="2343240" cy="38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3447720" y="5165640"/>
            <a:ext cx="3190680" cy="38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227360" y="5165640"/>
            <a:ext cx="2343240" cy="38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Google Shape;17;p1"/>
          <p:cNvSpPr txBox="1"/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4680"/>
            <a:ext cx="10152000" cy="570204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>
            <p:ph type="title"/>
          </p:nvPr>
        </p:nvSpPr>
        <p:spPr>
          <a:xfrm>
            <a:off x="503280" y="225000"/>
            <a:ext cx="906624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0" name="Google Shape;70;p14"/>
          <p:cNvSpPr txBox="1"/>
          <p:nvPr>
            <p:ph idx="2" type="title"/>
          </p:nvPr>
        </p:nvSpPr>
        <p:spPr>
          <a:xfrm>
            <a:off x="503280" y="1326960"/>
            <a:ext cx="9066240" cy="3282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502920" y="5165640"/>
            <a:ext cx="2343240" cy="38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3447720" y="5165640"/>
            <a:ext cx="3190680" cy="38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7227360" y="5165640"/>
            <a:ext cx="2343240" cy="38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3000"/>
              </a:lnSpc>
              <a:spcBef>
                <a:spcPts val="0"/>
              </a:spcBef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0520" y="-19080"/>
            <a:ext cx="1017252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7"/>
          <p:cNvSpPr/>
          <p:nvPr/>
        </p:nvSpPr>
        <p:spPr>
          <a:xfrm>
            <a:off x="-395280" y="2160720"/>
            <a:ext cx="10728360" cy="12952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27"/>
          <p:cNvSpPr/>
          <p:nvPr/>
        </p:nvSpPr>
        <p:spPr>
          <a:xfrm>
            <a:off x="474840" y="2232000"/>
            <a:ext cx="9284760" cy="12240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DIRETRIZES PARA CURSOS TÉCNICOS INTEGRADOS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AO ENSINO MÉDIO NO IFES: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SUGESTÕES CAMPI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MOTIVAÇÃO DA SUGESTÃO - Art. 3º 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6"/>
          <p:cNvSpPr txBox="1"/>
          <p:nvPr/>
        </p:nvSpPr>
        <p:spPr>
          <a:xfrm>
            <a:off x="1195975" y="1068950"/>
            <a:ext cx="8373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Garantir carga horária específica para as disciplinas de Sociologia e Filosofia;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Adicionar o </a:t>
            </a:r>
            <a:r>
              <a:rPr b="1" lang="pt-BR" sz="4800">
                <a:latin typeface="Calibri"/>
                <a:ea typeface="Calibri"/>
                <a:cs typeface="Calibri"/>
                <a:sym typeface="Calibri"/>
              </a:rPr>
              <a:t>ainda</a:t>
            </a: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 entre contemplar e ações; de modo a deixar claro que as ações de pesquisa, extensão não substituirão a oferta do componente curricular;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Garantir a oferta de mais uma língua, além do Inglês;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Garantir a oferta dos componentes curriculares e não apenas as competências da BNCC, o que pode dar margem para um professor de uma disciplina ter que dar aula de outra;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Além das Línguas Estrangeiras, temos a Língua Brasileira de Sinais, fundamental para permitir a real inclusão social de uma parcela </a:t>
            </a: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expressiva</a:t>
            </a: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 da população. A legislação estabelece a necessidade de fomento desse ensino;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pt-BR" sz="480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istória e Geografia, assim como Sociologia e Filosofia são áreas do conhecimento específicas, com bases epistemológicas distintas, e essas especificidades são de suma importância para a formação integral, cidadã e plural dos nossos discentes e precisa ser garantida na Minuta que orienta pedagogicamente o Ifes;</a:t>
            </a:r>
            <a:endParaRPr sz="4800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Fortalecimento da temática e apoio ao NEABI na articulação da educação étnico-racial em cada Campus;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A motivação para essa proposta é garantir que as leis 10.639/2003 e 11.645/2008 sejam cumpridas. Nas respectivas leis falam que a história e a cultura dos povos afro-brasileiros e indígenas sejam trabalhados de forma obrigatória, em todos os níveis de ensino;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>
                <a:latin typeface="Calibri"/>
                <a:ea typeface="Calibri"/>
                <a:cs typeface="Calibri"/>
                <a:sym typeface="Calibri"/>
              </a:rPr>
              <a:t>A alteração visa institucionalizar algumas atribuições já executadas pelos professores de educação física do Ifes, de modo a regulamentar o oferecimento de treinamento esportivo como componente curricular optativo;</a:t>
            </a:r>
            <a:endParaRPr b="1"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7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4º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7"/>
          <p:cNvSpPr txBox="1"/>
          <p:nvPr/>
        </p:nvSpPr>
        <p:spPr>
          <a:xfrm>
            <a:off x="1195925" y="968150"/>
            <a:ext cx="83229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4º </a:t>
            </a: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 educação profissional técnica de nível médio, desenvolvida na forma articulada integrada ao ensino médio deverá atender a formação geral básica do educando e prepará-lo para o exercício de profissões técnicas, observados os  princípios presentes nas Diretrizes Curriculares Nacionais Gerais para a Educação Profissional e Tecnológica: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 - articulação com o setor produtivo para a construção coerente de itinerários formativos, com vista ao preparo para o exercício das profissões operacionais, técnicas e tecnológicas, na perspectiva da inserção laboral dos estudantes;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II - respeito ao princípio constitucional do pluralismo de ideias e de concepções pedagógicas;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III - respeito aos valores estéticos, políticos e éticos da educação nacional, na perspectiva do pleno desenvolvimento da pessoa, seu preparo para o exercício da cidadania e sua qualificação para o trabalho;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IV - centralidade do trabalho assumido como princípio educativo e base para a organização curricular, visando à construção de competências profissionais, em seus objetivos, conteúdos e estratégias de ensino e aprendizagem, na perspectiva de sua integração com a ciência, a cultura e a tecnologia;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 - estímulo à adoção da pesquisa como princípio pedagógico presente em um processo formativo voltado para um mundo permanentemente em transformação, integrando saberes cognitivos e  socioemocionais, tanto para a produção do conhecimento, da cultura e da tecnologia, quanto para o desenvolvimento do trabalho e da intervenção que promova impacto social;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4º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8"/>
          <p:cNvSpPr txBox="1"/>
          <p:nvPr/>
        </p:nvSpPr>
        <p:spPr>
          <a:xfrm>
            <a:off x="1195925" y="1166400"/>
            <a:ext cx="8373600" cy="4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lnSpcReduction="1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4º </a:t>
            </a: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 educação profissional técnica de nível médio, desenvolvida na forma articulada integrada ao ensino médio deverá atender a formação geral básica do educando e prepará-lo para o exercício de profissões técnicas, observados os  princípios presentes nas Diretrizes Curriculares Nacionais Gerais para a Educação Profissional e Tecnológica: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VI - a tecnologia, enquanto expressão das distintas formas de aplicação das bases científicas, como fio condutor dos saberes essenciais para o desempenho de diferentes funções no setor produtivo;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VII - indissociabilidade entre educação e prática social, bem como entre saberes e fazeres no processo de ensino e aprendizagem, considerando-se a historicidade do conhecimento, valorizando os sujeitos do processo e as metodologias ativas e inovadoras de aprendizagem centradas nos estudantes;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VIII - interdisciplinaridade assegurada no planejamento curricular e na prática pedagógica, visando à superação da fragmentação de conhecimentos e da segmentação e descontextualização curricular;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IX - utilização de estratégias educacionais que permitam a contextualização, a flexibilização e a interdisciplinaridade, favoráveis à compreensão de significados, garantindo a indissociabilidade entre a teoria e a prática profissional em todo o processo de ensino e aprendizagem;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 - articulação com o desenvolvimento socioeconômico e os arranjos produtivos locais;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4º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9"/>
          <p:cNvSpPr txBox="1"/>
          <p:nvPr/>
        </p:nvSpPr>
        <p:spPr>
          <a:xfrm>
            <a:off x="1195925" y="1166400"/>
            <a:ext cx="8373600" cy="4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4º A educação profissional técnica de nível médio, desenvolvida na forma articulada integrada ao ensino médio deverá atender a formação geral básica do educando e prepará-lo para o exercício de profissões técnicas, observados os  princípios presentes nas Diretrizes Curriculares Nacionais Gerais para a Educação Profissional e Tecnológica: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 - observância às necessidades específicas das pessoas com deficiência, Transtorno do Espectro Autista (TEA) e altas habilidades ou superdotação, gerando oportunidade de participação plena e efetiva em igualdade de condições no processo educacional e na sociedade;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XII - observância da condição das pessoas em regime de acolhimento ou internação e em regime de privação de liberdade, de maneira que possam ter acesso às ofertas educacionais, para o desenvolvimento de competências profissionais para o trabalho;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XIII - reconhecimento das identidades de gênero e étnico-raciais, assim como dos povos indígenas, quilombolas, populações do campo, imigrantes e itinerantes;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XIV - reconhecimento das diferentes formas de produção, dos processos de trabalho e das culturas a elas subjacentes, requerendo formas de ação diferenciadas;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 - autonomia e flexibilidade na construção de itinerários formativos profissionais diversificados e atualizados, segundo interesses dos sujeitos, a relevância para o contexto local e as possibilidades de oferta das instituições e redes que oferecem Educação Profissional e Tecnológica, em consonância com seus respectivos projetos pedagógicos;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0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4º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40"/>
          <p:cNvSpPr txBox="1"/>
          <p:nvPr/>
        </p:nvSpPr>
        <p:spPr>
          <a:xfrm>
            <a:off x="1195925" y="1166400"/>
            <a:ext cx="8373600" cy="4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4º A educação profissional técnica de nível médio, desenvolvida na forma articulada integrada ao ensino médio deverá atender a formação geral básica do educando e prepará-lo para o exercício de profissões técnicas, observados os  princípios presentes nas Diretrizes Curriculares Nacionais Gerais para a Educação Profissional e Tecnológica: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XVI - identidade dos perfis profissionais de conclusão de curso, que contemplem as competências profissionais requeridas pela natureza do trabalho, pelo desenvolvimento tecnológico e pelas demandas sociais, econômicas e ambientais;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XVII - autonomia da instituição educacional na concepção, elaboração, execução, avaliação e revisão do seu Projeto Político Pedagógico (PPP), construído como instrumento de referência e trabalho da comunidade escolar, respeitadas a legislação e as normas educacionais, estas Diretrizes Curriculares Nacionais e as Diretrizes complementares de cada sistema de ensino;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XVIII - fortalecimento das estratégias de colaboração entre os ofertantes de Educação Profissional e Tecnológica, visando ao maior alcance e à efetividade dos processos de ensino aprendizagem, contribuindo para a empregabilidade dos egressos; e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XIX - promoção da inovação em todas as suas vertentes, especialmente a tecnológica, a social e a de processos, de maneira incremental e operativa.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1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MOTIVAÇÃO DA SUGESTÃO - Art. 4º 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41"/>
          <p:cNvSpPr txBox="1"/>
          <p:nvPr/>
        </p:nvSpPr>
        <p:spPr>
          <a:xfrm>
            <a:off x="1195975" y="1068950"/>
            <a:ext cx="8373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nserir o trecho "teórico e; ou prático" objetiva enfatizar a indissociabilidade entre teoria e prática; considerar as particularidades de cada campus, permitindo-os que se articulem à partir de suas realidades, bem como munir de aspectos teóricos que permitam ao estudante avaliar e atuar em sua atividade laboral;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Explicitar que a tecnologia é reconhecida como uma ferramenta importante, mas não "como fio condutor" do processo formativo, posto que tal trecho confere à tecnologia uma importância exacerbada, suprimindo elementos essenciais;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Assegurar a oferta de capacitação docente, por parte da instituição, visando alcançar o objetivo da interdisciplinaridade e das metodologias ativas e práticas inovadoras. A retirada da palavra "assegurada" objetiva retirar o caráter obrigatório, em todo o tempo, posto que em alguns momentos a abordagem interdisciplinar não se faz possível, e os próprios profissionais não foram formados de forma interdisciplinar;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termo "promovendo" confere um caráter mais flexível ao ítem. Permitindo pensar que o processo ensino e aprendizagem não é linear e que o que se busca é a promoção da interdisciplinaridade, mas não é possível de ser assegurada de forma plena. E o termo "promoção" visa buscar condições para que a interdisciplinaridade aconteça;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Inserir "e valorização" objetiva promover a representatividade e a democratização de todos os grupos sociais e a democratização do ensino;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Reforçar o previsto na resolução 55, trazendo as formas e estratégias para garantir igualdades de oportunidades;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 substituição da tipologia "itinerário formativo" por "projeto de cursos" se justifica pelo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distanciamento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ideológico da concepção de educação proposta pelo Ifes em relação a BNCC. Assim, a estratégia "interesse dos sujeitos" não se aplica nesse caso, uma vez que o Ifes não adotará o formato prescrito na BNCC;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objetivo da formação para essa pessoas também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têm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 ser a formação humana integral, e não apenas desenvolvimento de competências laborais;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termo "Organização curricular de cursos e ações de EPT" define melhor nossa oferta;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Relevância dos conceitos de plurilinguismo e interculturalidade para a formação integral do estudante. Importância de entender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linguagem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como processo de interação social e a partir daí desenhar o currículo dos cursos, conforme objetivos e demandas específicas.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2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</a:t>
            </a: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16</a:t>
            </a:r>
            <a:endParaRPr b="1" i="0" sz="24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42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Art. 16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Deverá estar previsto na organização curricular dos cursos técnicos integrados do Ifes, o Projeto Integrador de Prática Profissional (PIPP).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§ 1º O PIPP tem por finalidade ampliar a articulação e a integração dos conhecimentos da formação geral básica e da formação profissional, permitindo a flexibilização curricular e o diálogo entre as áreas de formação, dinamizando o processo formativo.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§ 2º Destinar, nos projetos pedagógicos de cursos técnicos integrados entre 7% e 10% da carga horária de componente curricular ou do período para o Projeto Integrador da Prática Profissional (PIPP), a ser desenvolvido ao longo do curso, a fim de promover o contato real e/ou simulado com a prática profissional pretendida pela habilitação específica, articulando, durante todo o percurso formativo, a politecnia, a formação integral e omnilateral, a interdisciplinaridade, integrando os núcleos da organização curricular.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(...) 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3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MOTIVAÇÃO DA SUGESTÃO - Art. 16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43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Facilitar o ajuste matemático que se fizer necessário na contabilização da CH do período, na composição do PPC de curso, localmente.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Essa inclusão possibilita aos campi que já trabalham com disciplinas de integração possam continuar com esse formato, além de incluir os PIPP;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Ampliar possibilidades;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APARENTEMENTE UM ERRO DE ESCRITA, visto que Dos princípios norteadores para a oferta de cursos técnicos integrados (art. 4º) temos "o Trabalho como princípio educativo" (fundamentado em Gramisci) e "a pesquisa como princípio pedagógico";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Deixar cada campus organizar a prática profissional em seus projetos de curso, podendo esta ser em forma de PIPP, ou não;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Garantir espaços e tempos para o planejamento docente;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Melhorar a redação, não definindo que seja em todas as séries-turmas, mas que sejam em séries e turmas de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períodos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distintos. Não vimos necessidade de ampliar a cada etapa pois em um momento chegaria a 100% das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disciplinas;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Aumentar para 4 componentes pois o inciso V do ART 16 diz 2 de cada núcleo na composição da comissão;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Não vimos necessidade de ampliar a cada etapa pois em um momento chegaria a 100% das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disciplinas;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4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MOTIVAÇÃO DA SUGESTÃO - Art. 16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44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Manter somente o limite mínimo de carga horária a ser desenvolvida por meio do PIPP de forma a estimular o desenvolvimento dos componentes curriculares de forma integrada. Um limite máximo pode restringir o número de componentes curriculares integrados no PIPP;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Colocar mínimo, e não máximo de CH;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termo dar ciência pode dar a entender que o estudante tem que assinar, e "comunicar formalmente" não exige assinatura;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 PIPP deveria ser uma disciplina, com carga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horária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própria, envolvendo professores das áreas profissional e geral. E não deveria ser uma exigência de todos os anos. As coordenadorias deveriam ter autonomia para definir no PPC. Parte da motivação da sugestão é ter CH suficiente prevista no PPC;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Não engessar a comissão do PIPP, pois já temos dificuldades de compatibilização de horários, além de vários professores da área geral trabalharem em vários cursos técnicos;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Texto confuso. O PIPP deve ser anexado ao Plano de Ensino ou o Plano de Ensino ao PIPP?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Correção no trecho para assegurar a coesão textual.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5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GLOSSÁRIO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45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200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Componente Curricular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compreende todos os elementos constituintes do currículo, como: </a:t>
            </a:r>
            <a:r>
              <a:rPr lang="pt-BR" sz="1200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disciplinas, estágios, atividades complementares de curso, trabalho de conclusão de curso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 demais atividades necessárias para o aprendizado em uma determinada área de formação, que venha a fazer parte do projeto pedagógico do curso. Os componentes curriculares são descritos na matriz curricular do curso, sendo possível identificar a organização curricular, como também as cargas horárias específicas para cada componente que somados determinam a carga horária total do curso.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200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Disciplina</a:t>
            </a:r>
            <a:r>
              <a:rPr b="1"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pt-B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conjunto de conhecimentos de determinada área que são desenvolvidos em um ambiente escolar. Conteúdos, atividades, registros e avaliações devem ser tratados conforme metodologia própria de cada docente, visando à melhor forma da produção do conhecimento. Na organização curricular é necessário que seja planejado e estabelecido o tempo determinado para concretizar o aprendizado (carga horária), como também a descrição do que compõe cada disciplina a ser desenvolvida em um período letivo. Sendo assim, as disciplinas são partes dos componentes curriculares, ou seja, </a:t>
            </a:r>
            <a:r>
              <a:rPr lang="pt-BR" sz="1200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toda disciplina é um componente curricular, mas que nem todo componente curricular é uma disciplina.</a:t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/>
          <p:nvPr/>
        </p:nvSpPr>
        <p:spPr>
          <a:xfrm>
            <a:off x="1444225" y="151400"/>
            <a:ext cx="72210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SUGESTÕES</a:t>
            </a: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CAMPI</a:t>
            </a: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DIRETRIZES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8" name="Google Shape;138;p28"/>
          <p:cNvGraphicFramePr/>
          <p:nvPr/>
        </p:nvGraphicFramePr>
        <p:xfrm>
          <a:off x="1535475" y="109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{4E082144-10D2-4E27-ACB1-3E2F2BD695B1}</a:tableStyleId>
              </a:tblPr>
              <a:tblGrid>
                <a:gridCol w="819150"/>
                <a:gridCol w="1638300"/>
                <a:gridCol w="1066800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Campus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Encaminharam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DDD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de Alegre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Aracruz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Barra de São Francisco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Cachoeiro de Itapemirim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Cariacica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Centro-Serrano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Colatina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8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Guarapari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Ibatiba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Itapina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Linhares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9" name="Google Shape;139;p28"/>
          <p:cNvGraphicFramePr/>
          <p:nvPr/>
        </p:nvGraphicFramePr>
        <p:xfrm>
          <a:off x="5235000" y="109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{4E082144-10D2-4E27-ACB1-3E2F2BD695B1}</a:tableStyleId>
              </a:tblPr>
              <a:tblGrid>
                <a:gridCol w="819150"/>
                <a:gridCol w="1638300"/>
                <a:gridCol w="1066800"/>
              </a:tblGrid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Campus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Encaminharam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DDD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Montanha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Nova Venécia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Piúma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Santa Teresa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São Mateus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Serra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18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Venda Nova do Imigrante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Viana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Vila Velha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Vitória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OK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TOTAL</a:t>
                      </a:r>
                      <a:endParaRPr b="1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/>
                        <a:t>18</a:t>
                      </a:r>
                      <a:endParaRPr b="1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6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GLOSSÁRIO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46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BNCC se dá por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áreas do conhecimento/quatro áreas do conhecimento,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 mesma forma que acontece no Exame Nacional do Ensino Médio (ENEM):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LINGUAGENS;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MATEMÁTICA;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CIÊNCIAS DA NATUREZA;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CIÊNCIAS HUMANAS.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Disciplinas ou matérias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chamamos agora de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componentes curriculares.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Os componentes curriculares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são organizados em Linguagens e suas Tecnologias (Arte, Educação Física, Língua Inglesa e Língua Portuguesa); Matemática; Ciências da Natureza (Biologia, Física e Química); Ciências Humanas e Sociais Aplicadas (História, Geografia, Sociologia e Filosofia)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7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GLOSSÁRIO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47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SIGAA – Quais são os Tipos de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Componentes Curricular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Disciplinas: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 é um conjunto sistematizado de conhecimentos a serem ministrados por um ou mais docentes, sob a forma de aulas, com uma carga horária semanal e semestral pré-determinada, em um período letivo. Para um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poder ser cadastrado como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disciplina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ele precisa ter as seguintes características: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 eles forem oferecidos em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aulas semanais em horário fixo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ao longo do período letivo com presença obrigatória do professor e dos alunos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às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aulas;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Crédito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uma unidade de mensuração da disciplina e corresponde à quantidade semanal de aulas a serem ministradas durante o período letivo regular, podendo ser de natureza teórica ou prática.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caracterização de uma disciplina contém obrigatoriamente quantidade de créditos práticos e teóricos;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Módulos: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é o componente curricular que possui caracterização análoga à de disciplina, com as seguintes ressalvas: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é quantificado por meio de créditos;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requer carga horária semanal determinada.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8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GLOSSÁRIO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48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Blocos: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bloco é composto de subunidades articuladas que funcionam, no que couber, com características de disciplinas ou módulos. As suas principais características são: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aprovação no bloco está condicionada à aprovação em todas as subunidades que o compõem.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não aprovação no bloco implica a repetição de todas as subunidades em período letivo seguinte;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acadêmicas específicas: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são aquelas que, em articulação com os demais componentes curriculares, integram a formação do aluno, conforme previsto no projeto pedagógico do curso.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9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GLOSSÁRIO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49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acadêmicas específicas: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são aquelas que, em articulação com os demais componentes curriculares, integram a formação do aluno, conforme previsto no projeto pedagógico do curso.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Quanto à forma da participação dos discentes e docentes, as atividades acadêmicas específicas podem ser de três tipos: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 acadêmica individual: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são atividades acadêmicas que o aluno desempenha sem participação ou orientação de um professor da UFRN e que devem ser registradas no seu histórico. São caracterizadas como atividades acadêmicas individuais as atividades complementares realizadas por livre iniciativa do aluno, tais como cursos, participações em eventos e publicações, além de outras atividades acadêmicas específicas que se enquadrem expostas anteriormente;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 de orientação individual: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atividades de orientação individual são as atividades acadêmicas específicas que o aluno desempenha individualmente sob a orientação de um professor da UFRN e que são obrigatórias. São caracterizadas como atividades de orientação individual o trabalho de conclusão de curso e o estágio supervisionado orientado de forma individual;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 especial coletiva: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atividades especiais coletivas são as atividades acadêmicas específicas previstas no projeto pedagógico do curso em que um grupo de alunos cumpre as atividades previstas para aquele componente curricular sob a orientação ou supervisão de um ou mais de um professor da UFRN. São caracterizadas como atividades especiais coletivas o estágio supervisionado orientado de forma coletiva e as atividades integradoras envolvendo grupos de alunos.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0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GLOSSÁRIO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50"/>
          <p:cNvSpPr txBox="1"/>
          <p:nvPr/>
        </p:nvSpPr>
        <p:spPr>
          <a:xfrm>
            <a:off x="1195920" y="1166400"/>
            <a:ext cx="8373600" cy="38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Quanto à função que desempenham na estrutura curricular, as </a:t>
            </a: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acadêmicas específicas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podem ter as seguintes naturezas: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Estágio supervisionado: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estágio será caracterizado como uma atividade acadêmica específica.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 de conclusão de curso: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trabalho de conclusão de curso será necessariamente caracterizado como atividade de orientação individual. O trabalho de conclusão de curso deve ser desenvolvido individualmente, sob a orientação de um professor designado para esse fim;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complementares: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são atividades que permitem no âmbito do currículo a articulação entre teoria e prática e a complementação dos saberes e habilidades necessários, a serem desenvolvidas durante o período de formação do estudante;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2540" rtl="0" algn="just">
              <a:lnSpc>
                <a:spcPct val="115000"/>
              </a:lnSpc>
              <a:spcBef>
                <a:spcPts val="1560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Atividades integradoras de formação: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atividades integradoras de formação são aquelas previstas no projeto pedagógico do curso como componentes curriculares obrigatórios ou optativos e que não se enquadram como disciplinas, módulos ou blocos nem têm a natureza de estágio, trabalho de conclusão de curso ou atividade complementar.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/>
        </p:nvSpPr>
        <p:spPr>
          <a:xfrm>
            <a:off x="1116575" y="225000"/>
            <a:ext cx="78909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QUANTITATIVO DE SUGESTÕES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5" name="Google Shape;145;p29"/>
          <p:cNvGraphicFramePr/>
          <p:nvPr/>
        </p:nvGraphicFramePr>
        <p:xfrm>
          <a:off x="1116575" y="139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{4E082144-10D2-4E27-ACB1-3E2F2BD695B1}</a:tableStyleId>
              </a:tblPr>
              <a:tblGrid>
                <a:gridCol w="759975"/>
                <a:gridCol w="759975"/>
                <a:gridCol w="7599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ARTIGO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CAMPI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SUGESTÕES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8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7º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8º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9º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6" name="Google Shape;146;p29"/>
          <p:cNvGraphicFramePr/>
          <p:nvPr/>
        </p:nvGraphicFramePr>
        <p:xfrm>
          <a:off x="3963175" y="139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{4E082144-10D2-4E27-ACB1-3E2F2BD695B1}</a:tableStyleId>
              </a:tblPr>
              <a:tblGrid>
                <a:gridCol w="759975"/>
                <a:gridCol w="759975"/>
                <a:gridCol w="7599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ARTIGO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CAMPI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SUGESTÕES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-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-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-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-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18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7" name="Google Shape;147;p29"/>
          <p:cNvGraphicFramePr/>
          <p:nvPr/>
        </p:nvGraphicFramePr>
        <p:xfrm>
          <a:off x="6727413" y="139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{4E082144-10D2-4E27-ACB1-3E2F2BD695B1}</a:tableStyleId>
              </a:tblPr>
              <a:tblGrid>
                <a:gridCol w="759975"/>
                <a:gridCol w="759975"/>
                <a:gridCol w="759975"/>
              </a:tblGrid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ARTIGO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CAMPI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SUGESTÕES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21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8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3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26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5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14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28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7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10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29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800"/>
                        <a:t>2</a:t>
                      </a:r>
                      <a:endParaRPr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TOTAL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800"/>
                        <a:t>276</a:t>
                      </a:r>
                      <a:endParaRPr b="1" sz="800"/>
                    </a:p>
                  </a:txBody>
                  <a:tcPr marT="91425" marB="91425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0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QUANTITATIVO DE SUGESTÕES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30" title="Gráfic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0725" y="1223350"/>
            <a:ext cx="6791403" cy="4199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1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3º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1"/>
          <p:cNvSpPr txBox="1"/>
          <p:nvPr/>
        </p:nvSpPr>
        <p:spPr>
          <a:xfrm>
            <a:off x="1183700" y="1166400"/>
            <a:ext cx="8385900" cy="42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3º</a:t>
            </a: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 O Ifes atenderá à legislação vigente sobre a obrigatoriedade de conteúdos e componentes curriculares relacionados 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 - ensino da arte - constituirá componente curricular obrigatório da formação geral, nos cursos técnicos integrados, especialmente em suas expressões regionais, as artes visuais, a dança, a música, o teatro e outros, podendo contemplar ações desenvolvidas pelo ensino, pesquisa e extensão no campus; </a:t>
            </a:r>
            <a:endParaRPr sz="1100">
              <a:solidFill>
                <a:srgbClr val="00000A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II - estudo da história e cultura afro-brasileira e indígena de forma transversal, em todos os níveis de ensino, articulada no campus por meio do Núcleo de Estudos Afro-brasileiros e Indígenas (NEABI);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III - princípios da proteção e defesa civil, de forma transversal na organização curricular, de aplicação nos cursos na forma integrada, a serem observados por atividades de planejamento anual do campus;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IV - prevenção e combate a incêndio e desastres, conforme prevê a Lei no 13.425/2017, em que os cursos de nível médio correlatos aos cursos de graduação em Engenharia e Arquitetura em funcionamento no País, em universidades e organizações de ensino públicas e privadas, bem como os cursos de tecnologia devem incluir tais conteúdos nas disciplinas ministradas;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 - educação ambiental de forma integrada aos conteúdos obrigatórios, conforme Lei no 9.795/1999, que dispõe sobre a Política Nacional de Educação Ambiental, e Resolução CNE/CP no 02/2012, que estabelece as Diretrizes Curriculares Nacionais para a Educação Ambiental, de forma transversal, em todos os níveis de ensino, a ser observada por atividades de planejamento anual do campus;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3º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32"/>
          <p:cNvSpPr txBox="1"/>
          <p:nvPr/>
        </p:nvSpPr>
        <p:spPr>
          <a:xfrm>
            <a:off x="1195925" y="1166400"/>
            <a:ext cx="8373600" cy="419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lnSpcReduction="1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3º</a:t>
            </a: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 O Ifes atenderá à legislação vigente sobre a obrigatoriedade de conteúdos e componentes curriculares relacionados 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VI - língua inglesa, em caráter obrigatório, podendo ser incluída a oferta de outras línguas estrangeiras, em caráter optativo, preferencialmente o espanhol, de acordo com a disponibilidade de oferta, locais e horários definidos pelos sistemas de ensino;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VII - ensino da língua portuguesa e da matemática, obrigatório em todos os anos/períodos letivos, assegurada às comunidades indígenas, também, a utilização das respectivas línguas maternas;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VIII - educação física, componente curricular obrigatório da educação básica, tendo sua prática facultada ao discente, conforme legislação específica.</a:t>
            </a:r>
            <a:endParaRPr sz="1100">
              <a:solidFill>
                <a:srgbClr val="00000A"/>
              </a:solidFill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IX - </a:t>
            </a:r>
            <a:r>
              <a:rPr lang="pt-BR" sz="1200">
                <a:solidFill>
                  <a:srgbClr val="00000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estudos e práticas de educação física, sociologia e filosofia, serão organizados em componentes curriculares, como também trabalhados de forma interdisciplinar em demais atividades de ensino, pesquisa e extensão e atividades artísticas, corporais, desportivas, científicas e culturais; </a:t>
            </a:r>
            <a:endParaRPr sz="1200">
              <a:solidFill>
                <a:srgbClr val="00000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 - </a:t>
            </a:r>
            <a:r>
              <a:rPr lang="pt-BR" sz="1200">
                <a:solidFill>
                  <a:srgbClr val="00000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conhecimentos do mundo físico e natural e da realidade social e política, especialmente do Brasil, organizados em componentes curriculares, como também trabalhados de forma interdisciplinar em demais atividades de ensino, pesquisa e extensão e atividades artísticas, científicas e culturais; </a:t>
            </a:r>
            <a:endParaRPr sz="1200">
              <a:solidFill>
                <a:srgbClr val="00000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3º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3"/>
          <p:cNvSpPr txBox="1"/>
          <p:nvPr/>
        </p:nvSpPr>
        <p:spPr>
          <a:xfrm>
            <a:off x="1195925" y="1016950"/>
            <a:ext cx="83736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fontScale="92500"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b="1"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3º</a:t>
            </a: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 O Ifes atenderá à legislação vigente sobre a obrigatoriedade de conteúdos e componentes curriculares relacionados 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 - educação alimentar e nutricional, conforme Lei no 11.947/2009, que dispõe sobre o atendimento da alimentação escolar, como conteúdo no currículo, a ser observado por atividades de planejamento anual do campus, envolvendo profissionais da área, principalmente naqueles campi que dispõem de refeitório;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XII - processo de envelhecimento, respeito e valorização do idoso, de forma a eliminar o preconceito e a produzir conhecimentos sobre a matéria, conforme Lei no 10.741/2003, que dispõe sobre o Estatuto do Idoso, a ser observado por atividades de planejamento anual do campus, projetos de extensão, projetos de ensino e/ou projetos de pesquisa;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XIII - educação para o Trânsito, conforme Lei no 9.503/1997, que institui o Código de Trânsito Brasileiro, sendo parte do conteúdo de disciplina(s)/ componentes curriculares de forma transversal, a ser observada por atividades de planejamento anual do campus, envolvendo projetos de ensino, extensão, pesquisa, bem como parceria com o município/estado e órgão(s) de trânsito da região de abrangência do campus;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XIV - educação em Direitos Humanos, conforme Decreto no 7.037/2009, que institui o Programa Nacional de Direitos Humanos (PNDH), e Resolução CNE/CP no 01/2012, que estabelece as Diretrizes Curriculares Nacionais para a Educação em Direitos Humanos, sendo parte do conteúdo de componentes curriculares de forma transversal, em todos os níveis de ensino, a ser observada por atividades de planejamento anual do campus;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 - ações de promoção de medidas de sensibilização, de prevenção e de combate a todos os tipos de violência, especialmente a intimidação sistemática (bullying), no âmbito dos campi, e a promoção da cultura de paz entre as incumbências dos estabelecimentos de ensino, conforme prevê a Lei no 13.663/2018;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ct val="91666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latin typeface="Calibri"/>
                <a:ea typeface="Calibri"/>
                <a:cs typeface="Calibri"/>
                <a:sym typeface="Calibri"/>
              </a:rPr>
              <a:t>Art. 3º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4"/>
          <p:cNvSpPr txBox="1"/>
          <p:nvPr/>
        </p:nvSpPr>
        <p:spPr>
          <a:xfrm>
            <a:off x="1195925" y="1166400"/>
            <a:ext cx="8373600" cy="42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rmAutofit lnSpcReduction="2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b="1"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Art. 3º</a:t>
            </a: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 O Ifes atenderá à legislação vigente sobre a obrigatoriedade de conteúdos e componentes curriculares relacionados a: 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(...)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XVI – ações de acompanhamento, durante todo o processo de ensino e aprendizagem, de discentes com necessidades específicas por meio de trabalho colaborativo entre o Núcleo de Atendimento às Pessoas com Necessidades Específicas, Gestão Pedagógica, Coordenadoria Geral de Ensino, Coordenadoria de Curso, Coordenadoria Geral de Assistência à comunidade e docentes, com vistas a assegurar o acesso, a permanência, a participação e a aprendizagem;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XVII – ações de acompanhamento, durante todo o processo de ensino e aprendizagem, de discentes com dificuldades e/ou distúrbios de aprendizagem por meio de trabalho colaborativo entre Gestão Pedagógica, Coordenadoria Geral de Ensino, Coordenadoria de Curso, Coordenadoria Geral de Assistência à comunidade e docentes, com vistas a assegurar o acesso, a permanência, a participação e a aprendizagem destes discentes;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XVIII – ações de diagnóstico, acompanhamento e planejamento com vistas gerir a permanência e o êxito dos discentes;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XIX – ações que minimizem as desigualdades sociais, culturais e econômicas dos discentes, por meio dos Programas da Política de Assistência Estudantil e outras estratégias pertinentes a temática;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XX – </a:t>
            </a:r>
            <a:r>
              <a:rPr lang="pt-BR" sz="1200">
                <a:solidFill>
                  <a:srgbClr val="00000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Diretrizes Curriculares Nacionais para a Educação Profissional Técnica de Nível Médio e suas atualizações;</a:t>
            </a:r>
            <a:endParaRPr sz="1200">
              <a:solidFill>
                <a:srgbClr val="00000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0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XXI - Diretrizes Curriculares Nacionais para o Ensino Médio e suas atualizações;</a:t>
            </a:r>
            <a:endParaRPr sz="1200">
              <a:solidFill>
                <a:srgbClr val="00000A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50000"/>
              </a:lnSpc>
              <a:spcBef>
                <a:spcPts val="285"/>
              </a:spcBef>
              <a:spcAft>
                <a:spcPts val="285"/>
              </a:spcAft>
              <a:buSzPts val="1100"/>
              <a:buNone/>
            </a:pPr>
            <a:r>
              <a:rPr lang="pt-BR" sz="1200">
                <a:solidFill>
                  <a:srgbClr val="00000A"/>
                </a:solidFill>
                <a:latin typeface="Calibri"/>
                <a:ea typeface="Calibri"/>
                <a:cs typeface="Calibri"/>
                <a:sym typeface="Calibri"/>
              </a:rPr>
              <a:t>XXII - Lei de Diretrizes e Bases da Educação Nacional nº 9.394/1996 (LDB).</a:t>
            </a:r>
            <a:endParaRPr sz="1200">
              <a:solidFill>
                <a:srgbClr val="00000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/>
        </p:nvSpPr>
        <p:spPr>
          <a:xfrm>
            <a:off x="503280" y="225000"/>
            <a:ext cx="9066300" cy="941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MOTIVAÇÃO DA SUGESTÃO - Art. 3º </a:t>
            </a:r>
            <a:endParaRPr i="0" sz="3800" u="none" cap="none" strike="noStrike"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35"/>
          <p:cNvSpPr txBox="1"/>
          <p:nvPr/>
        </p:nvSpPr>
        <p:spPr>
          <a:xfrm>
            <a:off x="1142825" y="953775"/>
            <a:ext cx="8550300" cy="45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2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Alteração foi realizada tendo por base a menção </a:t>
            </a: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às</a:t>
            </a: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 leis federais sobre o tema, bem como reforçar sua obrigatoriedade e importância;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Padronização das citações de leis;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A alteração neste artigo visa garantir que estas componentes curriculares não sejam excluídas das matrizes de futuros cursos. Essa discussão e proposta de alteração foram feitas por um coletivo de professores da área;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Garantir os conteúdos no currículo. Estamos apenas falando no nível médio na resolução do EMI, então não podemos garantir em todos os níveis. Portanto alterar para modalidades;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Fortalecer o discurso da presença desses conhecimentos como componente curricular;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Preservar a permanência dos componentes curriculares específicos já existentes na instituição, dado a importância e o conhecimento acumulado nas disciplinas específicas;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Melhor organização do texto, defesa do ensino médio integrado, o campus entende que as diretrizes devem orientar a construção dos currículos e não apenas normatizar a organização das matrizes curriculares;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História e Geografia, assim como Sociologia e Filosofia são áreas do conhecimento específicas, com bases epistemológicas distintas, e essas especificidades são de suma importância para a formação integral, cidadã e plural dos nossos discentes e precisa ser garantida na Minuta que orienta pedagogicamente o Ifes;</a:t>
            </a:r>
            <a:endParaRPr b="1"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