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78" r:id="rId9"/>
    <p:sldId id="308" r:id="rId10"/>
    <p:sldId id="310" r:id="rId11"/>
    <p:sldId id="284" r:id="rId12"/>
    <p:sldId id="312" r:id="rId13"/>
    <p:sldId id="286" r:id="rId14"/>
    <p:sldId id="287" r:id="rId15"/>
    <p:sldId id="279" r:id="rId16"/>
    <p:sldId id="280" r:id="rId17"/>
    <p:sldId id="288" r:id="rId18"/>
    <p:sldId id="289" r:id="rId19"/>
    <p:sldId id="292" r:id="rId20"/>
    <p:sldId id="300" r:id="rId21"/>
    <p:sldId id="295" r:id="rId22"/>
    <p:sldId id="294" r:id="rId23"/>
    <p:sldId id="296" r:id="rId24"/>
    <p:sldId id="297" r:id="rId25"/>
    <p:sldId id="298" r:id="rId26"/>
    <p:sldId id="299" r:id="rId27"/>
    <p:sldId id="290" r:id="rId28"/>
    <p:sldId id="307" r:id="rId29"/>
    <p:sldId id="305" r:id="rId30"/>
    <p:sldId id="306" r:id="rId31"/>
    <p:sldId id="28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1ECC-D0B6-4B9E-A238-189A24C31CD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394923-06D9-4111-94F0-751F62690E8F}">
      <dgm:prSet/>
      <dgm:spPr/>
      <dgm:t>
        <a:bodyPr/>
        <a:lstStyle/>
        <a:p>
          <a:r>
            <a:rPr lang="pt-BR" b="1" dirty="0"/>
            <a:t>II Manifesto</a:t>
          </a:r>
          <a:r>
            <a:rPr lang="pt-BR" dirty="0"/>
            <a:t> da Rede Federal de Educação Profissional, Científica e Tecnológica sobre o Projeto de Lei nº 6.840/2013 - Reformulação do Ensino Médio – </a:t>
          </a:r>
          <a:r>
            <a:rPr lang="pt-BR" dirty="0" err="1"/>
            <a:t>Reditec</a:t>
          </a:r>
          <a:r>
            <a:rPr lang="pt-BR" dirty="0"/>
            <a:t> de Fortaleza.</a:t>
          </a:r>
          <a:endParaRPr lang="en-US" dirty="0"/>
        </a:p>
      </dgm:t>
    </dgm:pt>
    <dgm:pt modelId="{283B67F3-0C8D-49EE-BB9C-E73C17B64E81}" type="parTrans" cxnId="{DA78D311-3613-4511-A7FC-7E292549210E}">
      <dgm:prSet/>
      <dgm:spPr/>
      <dgm:t>
        <a:bodyPr/>
        <a:lstStyle/>
        <a:p>
          <a:endParaRPr lang="en-US"/>
        </a:p>
      </dgm:t>
    </dgm:pt>
    <dgm:pt modelId="{C3ABBDD8-D40D-4F49-9CF4-932AA1D4036D}" type="sibTrans" cxnId="{DA78D311-3613-4511-A7FC-7E292549210E}">
      <dgm:prSet/>
      <dgm:spPr/>
      <dgm:t>
        <a:bodyPr/>
        <a:lstStyle/>
        <a:p>
          <a:endParaRPr lang="en-US"/>
        </a:p>
      </dgm:t>
    </dgm:pt>
    <dgm:pt modelId="{AF85022F-744B-4B57-B474-57A696532B72}">
      <dgm:prSet/>
      <dgm:spPr/>
      <dgm:t>
        <a:bodyPr/>
        <a:lstStyle/>
        <a:p>
          <a:r>
            <a:rPr lang="pt-BR" b="1" dirty="0"/>
            <a:t>Elaboração do documento-base</a:t>
          </a:r>
          <a:endParaRPr lang="en-US" b="1" dirty="0"/>
        </a:p>
      </dgm:t>
    </dgm:pt>
    <dgm:pt modelId="{409B9F80-BC53-4181-8EE2-AEEC773758FD}" type="parTrans" cxnId="{CFA810E8-EEC0-4F8C-9C48-BAFB0AB01BDB}">
      <dgm:prSet/>
      <dgm:spPr/>
      <dgm:t>
        <a:bodyPr/>
        <a:lstStyle/>
        <a:p>
          <a:endParaRPr lang="en-US"/>
        </a:p>
      </dgm:t>
    </dgm:pt>
    <dgm:pt modelId="{6C55F346-E378-47FB-9ED3-1176C5CA898E}" type="sibTrans" cxnId="{CFA810E8-EEC0-4F8C-9C48-BAFB0AB01BDB}">
      <dgm:prSet/>
      <dgm:spPr/>
      <dgm:t>
        <a:bodyPr/>
        <a:lstStyle/>
        <a:p>
          <a:endParaRPr lang="en-US"/>
        </a:p>
      </dgm:t>
    </dgm:pt>
    <dgm:pt modelId="{3A7F0DBA-9A9C-46C3-B317-07020F378725}" type="pres">
      <dgm:prSet presAssocID="{A4711ECC-D0B6-4B9E-A238-189A24C31CD9}" presName="vert0" presStyleCnt="0">
        <dgm:presLayoutVars>
          <dgm:dir/>
          <dgm:animOne val="branch"/>
          <dgm:animLvl val="lvl"/>
        </dgm:presLayoutVars>
      </dgm:prSet>
      <dgm:spPr/>
    </dgm:pt>
    <dgm:pt modelId="{D8850A0B-473F-474F-9523-C71AF897C66C}" type="pres">
      <dgm:prSet presAssocID="{CB394923-06D9-4111-94F0-751F62690E8F}" presName="thickLine" presStyleLbl="alignNode1" presStyleIdx="0" presStyleCnt="2"/>
      <dgm:spPr/>
    </dgm:pt>
    <dgm:pt modelId="{7091FC50-8A7A-44D1-872D-97144D8E8A4B}" type="pres">
      <dgm:prSet presAssocID="{CB394923-06D9-4111-94F0-751F62690E8F}" presName="horz1" presStyleCnt="0"/>
      <dgm:spPr/>
    </dgm:pt>
    <dgm:pt modelId="{4E485DA0-2CD3-49B9-B656-5A063D299CFB}" type="pres">
      <dgm:prSet presAssocID="{CB394923-06D9-4111-94F0-751F62690E8F}" presName="tx1" presStyleLbl="revTx" presStyleIdx="0" presStyleCnt="2"/>
      <dgm:spPr/>
    </dgm:pt>
    <dgm:pt modelId="{8072AE89-3782-422E-9ED3-557F22417727}" type="pres">
      <dgm:prSet presAssocID="{CB394923-06D9-4111-94F0-751F62690E8F}" presName="vert1" presStyleCnt="0"/>
      <dgm:spPr/>
    </dgm:pt>
    <dgm:pt modelId="{946C4F2A-EAB9-4286-A600-539D6F38277C}" type="pres">
      <dgm:prSet presAssocID="{AF85022F-744B-4B57-B474-57A696532B72}" presName="thickLine" presStyleLbl="alignNode1" presStyleIdx="1" presStyleCnt="2"/>
      <dgm:spPr/>
    </dgm:pt>
    <dgm:pt modelId="{38F0ECEF-5C94-4383-819D-76C21065AD06}" type="pres">
      <dgm:prSet presAssocID="{AF85022F-744B-4B57-B474-57A696532B72}" presName="horz1" presStyleCnt="0"/>
      <dgm:spPr/>
    </dgm:pt>
    <dgm:pt modelId="{3AF575CB-B26D-48F3-8DBF-F97948C8D22B}" type="pres">
      <dgm:prSet presAssocID="{AF85022F-744B-4B57-B474-57A696532B72}" presName="tx1" presStyleLbl="revTx" presStyleIdx="1" presStyleCnt="2"/>
      <dgm:spPr/>
    </dgm:pt>
    <dgm:pt modelId="{04BC589B-A215-415C-B680-2FD2A473DCEC}" type="pres">
      <dgm:prSet presAssocID="{AF85022F-744B-4B57-B474-57A696532B72}" presName="vert1" presStyleCnt="0"/>
      <dgm:spPr/>
    </dgm:pt>
  </dgm:ptLst>
  <dgm:cxnLst>
    <dgm:cxn modelId="{DA78D311-3613-4511-A7FC-7E292549210E}" srcId="{A4711ECC-D0B6-4B9E-A238-189A24C31CD9}" destId="{CB394923-06D9-4111-94F0-751F62690E8F}" srcOrd="0" destOrd="0" parTransId="{283B67F3-0C8D-49EE-BB9C-E73C17B64E81}" sibTransId="{C3ABBDD8-D40D-4F49-9CF4-932AA1D4036D}"/>
    <dgm:cxn modelId="{0E5D706A-10A5-4B9E-855C-4ADD8B812F1A}" type="presOf" srcId="{CB394923-06D9-4111-94F0-751F62690E8F}" destId="{4E485DA0-2CD3-49B9-B656-5A063D299CFB}" srcOrd="0" destOrd="0" presId="urn:microsoft.com/office/officeart/2008/layout/LinedList"/>
    <dgm:cxn modelId="{010EC670-0CF9-4A9C-85B4-2FC6789B6E21}" type="presOf" srcId="{A4711ECC-D0B6-4B9E-A238-189A24C31CD9}" destId="{3A7F0DBA-9A9C-46C3-B317-07020F378725}" srcOrd="0" destOrd="0" presId="urn:microsoft.com/office/officeart/2008/layout/LinedList"/>
    <dgm:cxn modelId="{3F5C1796-5C0A-41BA-8646-ED6D7065AB20}" type="presOf" srcId="{AF85022F-744B-4B57-B474-57A696532B72}" destId="{3AF575CB-B26D-48F3-8DBF-F97948C8D22B}" srcOrd="0" destOrd="0" presId="urn:microsoft.com/office/officeart/2008/layout/LinedList"/>
    <dgm:cxn modelId="{CFA810E8-EEC0-4F8C-9C48-BAFB0AB01BDB}" srcId="{A4711ECC-D0B6-4B9E-A238-189A24C31CD9}" destId="{AF85022F-744B-4B57-B474-57A696532B72}" srcOrd="1" destOrd="0" parTransId="{409B9F80-BC53-4181-8EE2-AEEC773758FD}" sibTransId="{6C55F346-E378-47FB-9ED3-1176C5CA898E}"/>
    <dgm:cxn modelId="{AA7DC3EB-F21A-4ECA-9FC3-C91D3B221832}" type="presParOf" srcId="{3A7F0DBA-9A9C-46C3-B317-07020F378725}" destId="{D8850A0B-473F-474F-9523-C71AF897C66C}" srcOrd="0" destOrd="0" presId="urn:microsoft.com/office/officeart/2008/layout/LinedList"/>
    <dgm:cxn modelId="{60398CD1-8BB5-49B4-9182-F1EE88962F68}" type="presParOf" srcId="{3A7F0DBA-9A9C-46C3-B317-07020F378725}" destId="{7091FC50-8A7A-44D1-872D-97144D8E8A4B}" srcOrd="1" destOrd="0" presId="urn:microsoft.com/office/officeart/2008/layout/LinedList"/>
    <dgm:cxn modelId="{CEE86B08-992C-49E8-A498-8201C928662F}" type="presParOf" srcId="{7091FC50-8A7A-44D1-872D-97144D8E8A4B}" destId="{4E485DA0-2CD3-49B9-B656-5A063D299CFB}" srcOrd="0" destOrd="0" presId="urn:microsoft.com/office/officeart/2008/layout/LinedList"/>
    <dgm:cxn modelId="{29B6C0A6-C292-4624-918D-15E8983AC68F}" type="presParOf" srcId="{7091FC50-8A7A-44D1-872D-97144D8E8A4B}" destId="{8072AE89-3782-422E-9ED3-557F22417727}" srcOrd="1" destOrd="0" presId="urn:microsoft.com/office/officeart/2008/layout/LinedList"/>
    <dgm:cxn modelId="{AFB18322-3CB6-48FE-AF34-138728A00540}" type="presParOf" srcId="{3A7F0DBA-9A9C-46C3-B317-07020F378725}" destId="{946C4F2A-EAB9-4286-A600-539D6F38277C}" srcOrd="2" destOrd="0" presId="urn:microsoft.com/office/officeart/2008/layout/LinedList"/>
    <dgm:cxn modelId="{8320EE32-1A4A-4D13-9578-A182560A35EC}" type="presParOf" srcId="{3A7F0DBA-9A9C-46C3-B317-07020F378725}" destId="{38F0ECEF-5C94-4383-819D-76C21065AD06}" srcOrd="3" destOrd="0" presId="urn:microsoft.com/office/officeart/2008/layout/LinedList"/>
    <dgm:cxn modelId="{A88F3460-E309-4DCD-835C-C9A3DC61E0A5}" type="presParOf" srcId="{38F0ECEF-5C94-4383-819D-76C21065AD06}" destId="{3AF575CB-B26D-48F3-8DBF-F97948C8D22B}" srcOrd="0" destOrd="0" presId="urn:microsoft.com/office/officeart/2008/layout/LinedList"/>
    <dgm:cxn modelId="{C8FDC741-8D33-4E2D-BBD7-F7B2076B8FE5}" type="presParOf" srcId="{38F0ECEF-5C94-4383-819D-76C21065AD06}" destId="{04BC589B-A215-415C-B680-2FD2A473DC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551E8-F465-4784-8A93-4BCB226E82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701F67-1B4D-4CB0-92A7-4E312C0CCA1F}">
      <dgm:prSet/>
      <dgm:spPr/>
      <dgm:t>
        <a:bodyPr/>
        <a:lstStyle/>
        <a:p>
          <a:r>
            <a:rPr lang="pt-BR" dirty="0"/>
            <a:t>Reafirmou o compromisso com os princípios e definições da Resolução CNE nº 06/2012</a:t>
          </a:r>
          <a:endParaRPr lang="en-US" dirty="0"/>
        </a:p>
      </dgm:t>
    </dgm:pt>
    <dgm:pt modelId="{DBEACDC1-17DF-40D8-821A-E1D6F3E201A9}" type="parTrans" cxnId="{95DD7717-3852-4334-ACB3-E05326848F5C}">
      <dgm:prSet/>
      <dgm:spPr/>
      <dgm:t>
        <a:bodyPr/>
        <a:lstStyle/>
        <a:p>
          <a:endParaRPr lang="en-US"/>
        </a:p>
      </dgm:t>
    </dgm:pt>
    <dgm:pt modelId="{7865D3D5-AB91-489C-8063-70A03DDD598E}" type="sibTrans" cxnId="{95DD7717-3852-4334-ACB3-E05326848F5C}">
      <dgm:prSet/>
      <dgm:spPr/>
      <dgm:t>
        <a:bodyPr/>
        <a:lstStyle/>
        <a:p>
          <a:endParaRPr lang="en-US"/>
        </a:p>
      </dgm:t>
    </dgm:pt>
    <dgm:pt modelId="{FD1A375D-E58C-4334-A656-9B7226A5449E}">
      <dgm:prSet/>
      <dgm:spPr/>
      <dgm:t>
        <a:bodyPr/>
        <a:lstStyle/>
        <a:p>
          <a:r>
            <a:rPr lang="pt-BR"/>
            <a:t>Compromissos com a Lei nº 11.892/2008</a:t>
          </a:r>
          <a:endParaRPr lang="en-US"/>
        </a:p>
      </dgm:t>
    </dgm:pt>
    <dgm:pt modelId="{CE9DD445-4C3F-4881-9EE9-326B3D5F83C2}" type="parTrans" cxnId="{6BF06254-4DD1-448E-AFBB-836CC15F2570}">
      <dgm:prSet/>
      <dgm:spPr/>
      <dgm:t>
        <a:bodyPr/>
        <a:lstStyle/>
        <a:p>
          <a:endParaRPr lang="en-US"/>
        </a:p>
      </dgm:t>
    </dgm:pt>
    <dgm:pt modelId="{A00A17A8-0C0A-4601-BC95-97C7E20007CC}" type="sibTrans" cxnId="{6BF06254-4DD1-448E-AFBB-836CC15F2570}">
      <dgm:prSet/>
      <dgm:spPr/>
      <dgm:t>
        <a:bodyPr/>
        <a:lstStyle/>
        <a:p>
          <a:endParaRPr lang="en-US"/>
        </a:p>
      </dgm:t>
    </dgm:pt>
    <dgm:pt modelId="{703D9554-62B5-4977-8673-18272BD94F52}">
      <dgm:prSet/>
      <dgm:spPr/>
      <dgm:t>
        <a:bodyPr/>
        <a:lstStyle/>
        <a:p>
          <a:r>
            <a:rPr lang="pt-BR" dirty="0"/>
            <a:t>Propostas que representam compromisso da Rede Federal com o Ensino Médio Integrado.</a:t>
          </a:r>
          <a:endParaRPr lang="en-US" dirty="0"/>
        </a:p>
      </dgm:t>
    </dgm:pt>
    <dgm:pt modelId="{16A2CB67-7214-451C-AD85-1EFF9ADF86DF}" type="parTrans" cxnId="{216DDEAF-66F5-4F70-AFAD-88AB0268FA86}">
      <dgm:prSet/>
      <dgm:spPr/>
      <dgm:t>
        <a:bodyPr/>
        <a:lstStyle/>
        <a:p>
          <a:endParaRPr lang="en-US"/>
        </a:p>
      </dgm:t>
    </dgm:pt>
    <dgm:pt modelId="{DA79CED9-DA75-4CF3-B725-84A3A5F3A892}" type="sibTrans" cxnId="{216DDEAF-66F5-4F70-AFAD-88AB0268FA86}">
      <dgm:prSet/>
      <dgm:spPr/>
      <dgm:t>
        <a:bodyPr/>
        <a:lstStyle/>
        <a:p>
          <a:endParaRPr lang="en-US"/>
        </a:p>
      </dgm:t>
    </dgm:pt>
    <dgm:pt modelId="{CEB081C0-83B8-4B9F-9891-D37EED74154F}" type="pres">
      <dgm:prSet presAssocID="{A33551E8-F465-4784-8A93-4BCB226E828C}" presName="vert0" presStyleCnt="0">
        <dgm:presLayoutVars>
          <dgm:dir/>
          <dgm:animOne val="branch"/>
          <dgm:animLvl val="lvl"/>
        </dgm:presLayoutVars>
      </dgm:prSet>
      <dgm:spPr/>
    </dgm:pt>
    <dgm:pt modelId="{F15D7C4C-9A93-4728-9F8A-AEFD1F49909C}" type="pres">
      <dgm:prSet presAssocID="{E9701F67-1B4D-4CB0-92A7-4E312C0CCA1F}" presName="thickLine" presStyleLbl="alignNode1" presStyleIdx="0" presStyleCnt="3"/>
      <dgm:spPr/>
    </dgm:pt>
    <dgm:pt modelId="{BA74EC64-7CF8-442B-A617-38F73ADB18D5}" type="pres">
      <dgm:prSet presAssocID="{E9701F67-1B4D-4CB0-92A7-4E312C0CCA1F}" presName="horz1" presStyleCnt="0"/>
      <dgm:spPr/>
    </dgm:pt>
    <dgm:pt modelId="{996B0140-7F94-4FB7-B23E-39FE3126FA1B}" type="pres">
      <dgm:prSet presAssocID="{E9701F67-1B4D-4CB0-92A7-4E312C0CCA1F}" presName="tx1" presStyleLbl="revTx" presStyleIdx="0" presStyleCnt="3"/>
      <dgm:spPr/>
    </dgm:pt>
    <dgm:pt modelId="{FDB7ED55-22C1-42BB-B619-AA85CAE7A12C}" type="pres">
      <dgm:prSet presAssocID="{E9701F67-1B4D-4CB0-92A7-4E312C0CCA1F}" presName="vert1" presStyleCnt="0"/>
      <dgm:spPr/>
    </dgm:pt>
    <dgm:pt modelId="{61D67327-927A-4036-ACB1-7B9D24142B5C}" type="pres">
      <dgm:prSet presAssocID="{FD1A375D-E58C-4334-A656-9B7226A5449E}" presName="thickLine" presStyleLbl="alignNode1" presStyleIdx="1" presStyleCnt="3"/>
      <dgm:spPr/>
    </dgm:pt>
    <dgm:pt modelId="{1578F3CD-C63A-4065-94D9-3CE09CC53396}" type="pres">
      <dgm:prSet presAssocID="{FD1A375D-E58C-4334-A656-9B7226A5449E}" presName="horz1" presStyleCnt="0"/>
      <dgm:spPr/>
    </dgm:pt>
    <dgm:pt modelId="{4C15DA2C-01DC-44D7-BB36-7A98FD4E8682}" type="pres">
      <dgm:prSet presAssocID="{FD1A375D-E58C-4334-A656-9B7226A5449E}" presName="tx1" presStyleLbl="revTx" presStyleIdx="1" presStyleCnt="3"/>
      <dgm:spPr/>
    </dgm:pt>
    <dgm:pt modelId="{ED7DD319-7C89-48D3-A9EB-86692C3134AF}" type="pres">
      <dgm:prSet presAssocID="{FD1A375D-E58C-4334-A656-9B7226A5449E}" presName="vert1" presStyleCnt="0"/>
      <dgm:spPr/>
    </dgm:pt>
    <dgm:pt modelId="{7888FE7A-415B-4E75-850D-18CCC0D3E192}" type="pres">
      <dgm:prSet presAssocID="{703D9554-62B5-4977-8673-18272BD94F52}" presName="thickLine" presStyleLbl="alignNode1" presStyleIdx="2" presStyleCnt="3"/>
      <dgm:spPr/>
    </dgm:pt>
    <dgm:pt modelId="{14AFF9B2-FBEA-42BD-9E9C-F0A495E47B94}" type="pres">
      <dgm:prSet presAssocID="{703D9554-62B5-4977-8673-18272BD94F52}" presName="horz1" presStyleCnt="0"/>
      <dgm:spPr/>
    </dgm:pt>
    <dgm:pt modelId="{06923A78-C7D9-4BC0-846B-EB0EF2668F5A}" type="pres">
      <dgm:prSet presAssocID="{703D9554-62B5-4977-8673-18272BD94F52}" presName="tx1" presStyleLbl="revTx" presStyleIdx="2" presStyleCnt="3"/>
      <dgm:spPr/>
    </dgm:pt>
    <dgm:pt modelId="{1EFED572-66E4-4140-AA68-9D17684CCD02}" type="pres">
      <dgm:prSet presAssocID="{703D9554-62B5-4977-8673-18272BD94F52}" presName="vert1" presStyleCnt="0"/>
      <dgm:spPr/>
    </dgm:pt>
  </dgm:ptLst>
  <dgm:cxnLst>
    <dgm:cxn modelId="{95DD7717-3852-4334-ACB3-E05326848F5C}" srcId="{A33551E8-F465-4784-8A93-4BCB226E828C}" destId="{E9701F67-1B4D-4CB0-92A7-4E312C0CCA1F}" srcOrd="0" destOrd="0" parTransId="{DBEACDC1-17DF-40D8-821A-E1D6F3E201A9}" sibTransId="{7865D3D5-AB91-489C-8063-70A03DDD598E}"/>
    <dgm:cxn modelId="{FB2BAF42-A12F-41E0-830F-6746F21B3D22}" type="presOf" srcId="{E9701F67-1B4D-4CB0-92A7-4E312C0CCA1F}" destId="{996B0140-7F94-4FB7-B23E-39FE3126FA1B}" srcOrd="0" destOrd="0" presId="urn:microsoft.com/office/officeart/2008/layout/LinedList"/>
    <dgm:cxn modelId="{6BF06254-4DD1-448E-AFBB-836CC15F2570}" srcId="{A33551E8-F465-4784-8A93-4BCB226E828C}" destId="{FD1A375D-E58C-4334-A656-9B7226A5449E}" srcOrd="1" destOrd="0" parTransId="{CE9DD445-4C3F-4881-9EE9-326B3D5F83C2}" sibTransId="{A00A17A8-0C0A-4601-BC95-97C7E20007CC}"/>
    <dgm:cxn modelId="{13B10C8B-D9AF-4A0A-B525-C55304528389}" type="presOf" srcId="{A33551E8-F465-4784-8A93-4BCB226E828C}" destId="{CEB081C0-83B8-4B9F-9891-D37EED74154F}" srcOrd="0" destOrd="0" presId="urn:microsoft.com/office/officeart/2008/layout/LinedList"/>
    <dgm:cxn modelId="{216DDEAF-66F5-4F70-AFAD-88AB0268FA86}" srcId="{A33551E8-F465-4784-8A93-4BCB226E828C}" destId="{703D9554-62B5-4977-8673-18272BD94F52}" srcOrd="2" destOrd="0" parTransId="{16A2CB67-7214-451C-AD85-1EFF9ADF86DF}" sibTransId="{DA79CED9-DA75-4CF3-B725-84A3A5F3A892}"/>
    <dgm:cxn modelId="{A5CF10BE-ADDF-408A-BD4E-2648A9C355D3}" type="presOf" srcId="{703D9554-62B5-4977-8673-18272BD94F52}" destId="{06923A78-C7D9-4BC0-846B-EB0EF2668F5A}" srcOrd="0" destOrd="0" presId="urn:microsoft.com/office/officeart/2008/layout/LinedList"/>
    <dgm:cxn modelId="{612CC9E4-A897-4640-85AB-F4C56A1803D0}" type="presOf" srcId="{FD1A375D-E58C-4334-A656-9B7226A5449E}" destId="{4C15DA2C-01DC-44D7-BB36-7A98FD4E8682}" srcOrd="0" destOrd="0" presId="urn:microsoft.com/office/officeart/2008/layout/LinedList"/>
    <dgm:cxn modelId="{8A8DAA22-27CE-4846-86DD-348330EDD5FB}" type="presParOf" srcId="{CEB081C0-83B8-4B9F-9891-D37EED74154F}" destId="{F15D7C4C-9A93-4728-9F8A-AEFD1F49909C}" srcOrd="0" destOrd="0" presId="urn:microsoft.com/office/officeart/2008/layout/LinedList"/>
    <dgm:cxn modelId="{D5DBC1D5-7E9E-4848-922A-EA1155A4E717}" type="presParOf" srcId="{CEB081C0-83B8-4B9F-9891-D37EED74154F}" destId="{BA74EC64-7CF8-442B-A617-38F73ADB18D5}" srcOrd="1" destOrd="0" presId="urn:microsoft.com/office/officeart/2008/layout/LinedList"/>
    <dgm:cxn modelId="{5FC3ADC8-C5C2-4C67-9BD5-E63EA5DCC0A2}" type="presParOf" srcId="{BA74EC64-7CF8-442B-A617-38F73ADB18D5}" destId="{996B0140-7F94-4FB7-B23E-39FE3126FA1B}" srcOrd="0" destOrd="0" presId="urn:microsoft.com/office/officeart/2008/layout/LinedList"/>
    <dgm:cxn modelId="{49A62E2C-3BE8-4E5B-A3BB-8DAD5551D41E}" type="presParOf" srcId="{BA74EC64-7CF8-442B-A617-38F73ADB18D5}" destId="{FDB7ED55-22C1-42BB-B619-AA85CAE7A12C}" srcOrd="1" destOrd="0" presId="urn:microsoft.com/office/officeart/2008/layout/LinedList"/>
    <dgm:cxn modelId="{3E815249-FA00-46E0-A31E-E06B3C5A024E}" type="presParOf" srcId="{CEB081C0-83B8-4B9F-9891-D37EED74154F}" destId="{61D67327-927A-4036-ACB1-7B9D24142B5C}" srcOrd="2" destOrd="0" presId="urn:microsoft.com/office/officeart/2008/layout/LinedList"/>
    <dgm:cxn modelId="{77C9C7E6-8D69-4B9B-BDF6-B74A8AF3650A}" type="presParOf" srcId="{CEB081C0-83B8-4B9F-9891-D37EED74154F}" destId="{1578F3CD-C63A-4065-94D9-3CE09CC53396}" srcOrd="3" destOrd="0" presId="urn:microsoft.com/office/officeart/2008/layout/LinedList"/>
    <dgm:cxn modelId="{352E0681-9E0D-4821-870E-FA351BE43F09}" type="presParOf" srcId="{1578F3CD-C63A-4065-94D9-3CE09CC53396}" destId="{4C15DA2C-01DC-44D7-BB36-7A98FD4E8682}" srcOrd="0" destOrd="0" presId="urn:microsoft.com/office/officeart/2008/layout/LinedList"/>
    <dgm:cxn modelId="{0CD1F481-3136-4ECB-B998-96B1D9EB7328}" type="presParOf" srcId="{1578F3CD-C63A-4065-94D9-3CE09CC53396}" destId="{ED7DD319-7C89-48D3-A9EB-86692C3134AF}" srcOrd="1" destOrd="0" presId="urn:microsoft.com/office/officeart/2008/layout/LinedList"/>
    <dgm:cxn modelId="{06A7B799-E5AA-4502-9A4F-6211EB7E4F1A}" type="presParOf" srcId="{CEB081C0-83B8-4B9F-9891-D37EED74154F}" destId="{7888FE7A-415B-4E75-850D-18CCC0D3E192}" srcOrd="4" destOrd="0" presId="urn:microsoft.com/office/officeart/2008/layout/LinedList"/>
    <dgm:cxn modelId="{5FBF3826-BBF4-4511-828D-F69CDAFC0638}" type="presParOf" srcId="{CEB081C0-83B8-4B9F-9891-D37EED74154F}" destId="{14AFF9B2-FBEA-42BD-9E9C-F0A495E47B94}" srcOrd="5" destOrd="0" presId="urn:microsoft.com/office/officeart/2008/layout/LinedList"/>
    <dgm:cxn modelId="{89119735-3D86-45E6-9FC8-557A44998B20}" type="presParOf" srcId="{14AFF9B2-FBEA-42BD-9E9C-F0A495E47B94}" destId="{06923A78-C7D9-4BC0-846B-EB0EF2668F5A}" srcOrd="0" destOrd="0" presId="urn:microsoft.com/office/officeart/2008/layout/LinedList"/>
    <dgm:cxn modelId="{691B2A23-DF34-4A07-BDE3-F5E9BE8AAD42}" type="presParOf" srcId="{14AFF9B2-FBEA-42BD-9E9C-F0A495E47B94}" destId="{1EFED572-66E4-4140-AA68-9D17684CCD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965D2-19A0-4056-A3CD-2DCD2CAC45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54D57C-4EB4-4648-8552-45E50A8A8CB7}">
      <dgm:prSet/>
      <dgm:spPr/>
      <dgm:t>
        <a:bodyPr/>
        <a:lstStyle/>
        <a:p>
          <a:r>
            <a:rPr lang="pt-BR"/>
            <a:t>Colher contribuições de todos os Ifs para apresentar no 2º SNEMI;</a:t>
          </a:r>
          <a:endParaRPr lang="en-US"/>
        </a:p>
      </dgm:t>
    </dgm:pt>
    <dgm:pt modelId="{134D002F-FC23-48BD-8302-51B1F0E7D8E3}" type="parTrans" cxnId="{0F836080-A6A0-4B6D-8F21-8725FB5AB355}">
      <dgm:prSet/>
      <dgm:spPr/>
      <dgm:t>
        <a:bodyPr/>
        <a:lstStyle/>
        <a:p>
          <a:endParaRPr lang="en-US"/>
        </a:p>
      </dgm:t>
    </dgm:pt>
    <dgm:pt modelId="{850F872A-EF5F-4E1A-9BDD-BD1A99B678D0}" type="sibTrans" cxnId="{0F836080-A6A0-4B6D-8F21-8725FB5AB355}">
      <dgm:prSet/>
      <dgm:spPr/>
      <dgm:t>
        <a:bodyPr/>
        <a:lstStyle/>
        <a:p>
          <a:endParaRPr lang="en-US"/>
        </a:p>
      </dgm:t>
    </dgm:pt>
    <dgm:pt modelId="{23E384BC-6C0F-42E5-A497-CF0CC3853380}">
      <dgm:prSet/>
      <dgm:spPr/>
      <dgm:t>
        <a:bodyPr/>
        <a:lstStyle/>
        <a:p>
          <a:r>
            <a:rPr lang="pt-BR"/>
            <a:t>Disseminar o documento na Rede Federal, consolidando o debate;</a:t>
          </a:r>
          <a:endParaRPr lang="en-US"/>
        </a:p>
      </dgm:t>
    </dgm:pt>
    <dgm:pt modelId="{EECD1CEF-0EE1-4AE7-B7C8-5E4B6AB02B2A}" type="parTrans" cxnId="{738FB38C-2964-4E8E-B0A1-5DA443B25F73}">
      <dgm:prSet/>
      <dgm:spPr/>
      <dgm:t>
        <a:bodyPr/>
        <a:lstStyle/>
        <a:p>
          <a:endParaRPr lang="en-US"/>
        </a:p>
      </dgm:t>
    </dgm:pt>
    <dgm:pt modelId="{FDB4E04D-08D9-4617-81C4-BF70E40FB140}" type="sibTrans" cxnId="{738FB38C-2964-4E8E-B0A1-5DA443B25F73}">
      <dgm:prSet/>
      <dgm:spPr/>
      <dgm:t>
        <a:bodyPr/>
        <a:lstStyle/>
        <a:p>
          <a:endParaRPr lang="en-US"/>
        </a:p>
      </dgm:t>
    </dgm:pt>
    <dgm:pt modelId="{12081DC1-C96E-4661-9EBD-280F7F795120}">
      <dgm:prSet/>
      <dgm:spPr/>
      <dgm:t>
        <a:bodyPr/>
        <a:lstStyle/>
        <a:p>
          <a:r>
            <a:rPr lang="pt-BR"/>
            <a:t>Construir uma identidade para  o EMI.</a:t>
          </a:r>
          <a:endParaRPr lang="en-US"/>
        </a:p>
      </dgm:t>
    </dgm:pt>
    <dgm:pt modelId="{DE9DFCA4-3610-4B38-B2F7-2ED815A2DCAE}" type="parTrans" cxnId="{A47D2C92-E052-448A-8291-357E9A428531}">
      <dgm:prSet/>
      <dgm:spPr/>
      <dgm:t>
        <a:bodyPr/>
        <a:lstStyle/>
        <a:p>
          <a:endParaRPr lang="en-US"/>
        </a:p>
      </dgm:t>
    </dgm:pt>
    <dgm:pt modelId="{87F8FF8F-5906-4E88-B1C7-93C4E211E0B6}" type="sibTrans" cxnId="{A47D2C92-E052-448A-8291-357E9A428531}">
      <dgm:prSet/>
      <dgm:spPr/>
      <dgm:t>
        <a:bodyPr/>
        <a:lstStyle/>
        <a:p>
          <a:endParaRPr lang="en-US"/>
        </a:p>
      </dgm:t>
    </dgm:pt>
    <dgm:pt modelId="{CE3DC74C-B834-4370-8C6B-4B1D28895516}" type="pres">
      <dgm:prSet presAssocID="{F7D965D2-19A0-4056-A3CD-2DCD2CAC4549}" presName="linear" presStyleCnt="0">
        <dgm:presLayoutVars>
          <dgm:animLvl val="lvl"/>
          <dgm:resizeHandles val="exact"/>
        </dgm:presLayoutVars>
      </dgm:prSet>
      <dgm:spPr/>
    </dgm:pt>
    <dgm:pt modelId="{C38B63B0-AC3E-462F-9B4C-90699F810FFB}" type="pres">
      <dgm:prSet presAssocID="{F854D57C-4EB4-4648-8552-45E50A8A8C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C1C6F9-F542-45DF-AF9D-60CC8B3CA561}" type="pres">
      <dgm:prSet presAssocID="{850F872A-EF5F-4E1A-9BDD-BD1A99B678D0}" presName="spacer" presStyleCnt="0"/>
      <dgm:spPr/>
    </dgm:pt>
    <dgm:pt modelId="{1EF243E2-DE85-435C-9078-F3DAED8F3144}" type="pres">
      <dgm:prSet presAssocID="{23E384BC-6C0F-42E5-A497-CF0CC38533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9BC7AA-7538-4784-BFB4-F805E5D2F87B}" type="pres">
      <dgm:prSet presAssocID="{FDB4E04D-08D9-4617-81C4-BF70E40FB140}" presName="spacer" presStyleCnt="0"/>
      <dgm:spPr/>
    </dgm:pt>
    <dgm:pt modelId="{4380998B-19D7-4C59-8816-A84A25973BE2}" type="pres">
      <dgm:prSet presAssocID="{12081DC1-C96E-4661-9EBD-280F7F7951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6CE500-2F3D-482F-AB44-76CDD19A896C}" type="presOf" srcId="{23E384BC-6C0F-42E5-A497-CF0CC3853380}" destId="{1EF243E2-DE85-435C-9078-F3DAED8F3144}" srcOrd="0" destOrd="0" presId="urn:microsoft.com/office/officeart/2005/8/layout/vList2"/>
    <dgm:cxn modelId="{0F836080-A6A0-4B6D-8F21-8725FB5AB355}" srcId="{F7D965D2-19A0-4056-A3CD-2DCD2CAC4549}" destId="{F854D57C-4EB4-4648-8552-45E50A8A8CB7}" srcOrd="0" destOrd="0" parTransId="{134D002F-FC23-48BD-8302-51B1F0E7D8E3}" sibTransId="{850F872A-EF5F-4E1A-9BDD-BD1A99B678D0}"/>
    <dgm:cxn modelId="{738FB38C-2964-4E8E-B0A1-5DA443B25F73}" srcId="{F7D965D2-19A0-4056-A3CD-2DCD2CAC4549}" destId="{23E384BC-6C0F-42E5-A497-CF0CC3853380}" srcOrd="1" destOrd="0" parTransId="{EECD1CEF-0EE1-4AE7-B7C8-5E4B6AB02B2A}" sibTransId="{FDB4E04D-08D9-4617-81C4-BF70E40FB140}"/>
    <dgm:cxn modelId="{A47D2C92-E052-448A-8291-357E9A428531}" srcId="{F7D965D2-19A0-4056-A3CD-2DCD2CAC4549}" destId="{12081DC1-C96E-4661-9EBD-280F7F795120}" srcOrd="2" destOrd="0" parTransId="{DE9DFCA4-3610-4B38-B2F7-2ED815A2DCAE}" sibTransId="{87F8FF8F-5906-4E88-B1C7-93C4E211E0B6}"/>
    <dgm:cxn modelId="{89502A9C-4CB8-4796-B3AA-E3C095E5AB05}" type="presOf" srcId="{F7D965D2-19A0-4056-A3CD-2DCD2CAC4549}" destId="{CE3DC74C-B834-4370-8C6B-4B1D28895516}" srcOrd="0" destOrd="0" presId="urn:microsoft.com/office/officeart/2005/8/layout/vList2"/>
    <dgm:cxn modelId="{6DFCF3C7-3894-414A-8C9A-07518792A2FE}" type="presOf" srcId="{F854D57C-4EB4-4648-8552-45E50A8A8CB7}" destId="{C38B63B0-AC3E-462F-9B4C-90699F810FFB}" srcOrd="0" destOrd="0" presId="urn:microsoft.com/office/officeart/2005/8/layout/vList2"/>
    <dgm:cxn modelId="{747BB9F9-9ACF-4564-B24D-321B0385255A}" type="presOf" srcId="{12081DC1-C96E-4661-9EBD-280F7F795120}" destId="{4380998B-19D7-4C59-8816-A84A25973BE2}" srcOrd="0" destOrd="0" presId="urn:microsoft.com/office/officeart/2005/8/layout/vList2"/>
    <dgm:cxn modelId="{0FBB1882-030E-4F1C-B0C2-01A88A6568F0}" type="presParOf" srcId="{CE3DC74C-B834-4370-8C6B-4B1D28895516}" destId="{C38B63B0-AC3E-462F-9B4C-90699F810FFB}" srcOrd="0" destOrd="0" presId="urn:microsoft.com/office/officeart/2005/8/layout/vList2"/>
    <dgm:cxn modelId="{25EDDCBF-9986-41E4-938D-353F340A49E7}" type="presParOf" srcId="{CE3DC74C-B834-4370-8C6B-4B1D28895516}" destId="{1EC1C6F9-F542-45DF-AF9D-60CC8B3CA561}" srcOrd="1" destOrd="0" presId="urn:microsoft.com/office/officeart/2005/8/layout/vList2"/>
    <dgm:cxn modelId="{3CA145C6-14D9-4770-8E86-800A89535CE1}" type="presParOf" srcId="{CE3DC74C-B834-4370-8C6B-4B1D28895516}" destId="{1EF243E2-DE85-435C-9078-F3DAED8F3144}" srcOrd="2" destOrd="0" presId="urn:microsoft.com/office/officeart/2005/8/layout/vList2"/>
    <dgm:cxn modelId="{73C8351A-9877-46C9-88DB-F89F47A06B57}" type="presParOf" srcId="{CE3DC74C-B834-4370-8C6B-4B1D28895516}" destId="{1E9BC7AA-7538-4784-BFB4-F805E5D2F87B}" srcOrd="3" destOrd="0" presId="urn:microsoft.com/office/officeart/2005/8/layout/vList2"/>
    <dgm:cxn modelId="{E25B58BC-57FA-4E11-B207-F5C34009F77A}" type="presParOf" srcId="{CE3DC74C-B834-4370-8C6B-4B1D28895516}" destId="{4380998B-19D7-4C59-8816-A84A25973B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1BA5D-1172-4759-8142-9B829D17320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234292-46A0-44DC-8DFD-A144BC35BE95}">
      <dgm:prSet/>
      <dgm:spPr/>
      <dgm:t>
        <a:bodyPr/>
        <a:lstStyle/>
        <a:p>
          <a:r>
            <a:rPr lang="pt-BR" b="0" i="0" dirty="0"/>
            <a:t>Cursos integrados como prioridade de oferta</a:t>
          </a:r>
          <a:endParaRPr lang="en-US" dirty="0"/>
        </a:p>
      </dgm:t>
    </dgm:pt>
    <dgm:pt modelId="{4537DD8F-3DD4-4CD9-B79C-497AFE798270}" type="parTrans" cxnId="{1012089F-86F3-49AB-94B7-048D84BEC818}">
      <dgm:prSet/>
      <dgm:spPr/>
      <dgm:t>
        <a:bodyPr/>
        <a:lstStyle/>
        <a:p>
          <a:endParaRPr lang="en-US"/>
        </a:p>
      </dgm:t>
    </dgm:pt>
    <dgm:pt modelId="{A4DE7BAF-175F-4A5D-B999-F7DDD1B41D93}" type="sibTrans" cxnId="{1012089F-86F3-49AB-94B7-048D84BEC818}">
      <dgm:prSet/>
      <dgm:spPr/>
      <dgm:t>
        <a:bodyPr/>
        <a:lstStyle/>
        <a:p>
          <a:endParaRPr lang="en-US"/>
        </a:p>
      </dgm:t>
    </dgm:pt>
    <dgm:pt modelId="{61F22BE1-6229-4717-8B45-092CEC83EC1D}">
      <dgm:prSet/>
      <dgm:spPr/>
      <dgm:t>
        <a:bodyPr/>
        <a:lstStyle/>
        <a:p>
          <a:r>
            <a:rPr lang="pt-BR" b="0" i="0" dirty="0"/>
            <a:t>Organização e planejamento curricular</a:t>
          </a:r>
          <a:endParaRPr lang="en-US" dirty="0"/>
        </a:p>
      </dgm:t>
    </dgm:pt>
    <dgm:pt modelId="{4DE0E3FC-379B-4C89-90B0-BAA286D913DB}" type="parTrans" cxnId="{8A228979-F4A9-460F-8147-9B6F8F284047}">
      <dgm:prSet/>
      <dgm:spPr/>
      <dgm:t>
        <a:bodyPr/>
        <a:lstStyle/>
        <a:p>
          <a:endParaRPr lang="en-US"/>
        </a:p>
      </dgm:t>
    </dgm:pt>
    <dgm:pt modelId="{DEE22246-B210-4732-8BB2-FA92A5098FE7}" type="sibTrans" cxnId="{8A228979-F4A9-460F-8147-9B6F8F284047}">
      <dgm:prSet/>
      <dgm:spPr/>
      <dgm:t>
        <a:bodyPr/>
        <a:lstStyle/>
        <a:p>
          <a:endParaRPr lang="en-US"/>
        </a:p>
      </dgm:t>
    </dgm:pt>
    <dgm:pt modelId="{668CC4BC-CD20-4CA4-B9A8-843FC5A4025D}">
      <dgm:prSet/>
      <dgm:spPr/>
      <dgm:t>
        <a:bodyPr/>
        <a:lstStyle/>
        <a:p>
          <a:r>
            <a:rPr lang="pt-BR" b="0" i="0" dirty="0"/>
            <a:t>Duração e carga horária dos cursos</a:t>
          </a:r>
          <a:endParaRPr lang="en-US" dirty="0"/>
        </a:p>
      </dgm:t>
    </dgm:pt>
    <dgm:pt modelId="{CEA7DD32-2330-448A-9E40-96F2EDA7883A}" type="parTrans" cxnId="{66D3474E-CE52-4AC4-B981-EA24FEF9BD0B}">
      <dgm:prSet/>
      <dgm:spPr/>
      <dgm:t>
        <a:bodyPr/>
        <a:lstStyle/>
        <a:p>
          <a:endParaRPr lang="en-US"/>
        </a:p>
      </dgm:t>
    </dgm:pt>
    <dgm:pt modelId="{2D4B8F14-7C4B-4EA9-904F-F03C99BDA229}" type="sibTrans" cxnId="{66D3474E-CE52-4AC4-B981-EA24FEF9BD0B}">
      <dgm:prSet/>
      <dgm:spPr/>
      <dgm:t>
        <a:bodyPr/>
        <a:lstStyle/>
        <a:p>
          <a:endParaRPr lang="en-US"/>
        </a:p>
      </dgm:t>
    </dgm:pt>
    <dgm:pt modelId="{D3FC7D73-A13C-4B10-926E-A1032B26F3DA}">
      <dgm:prSet/>
      <dgm:spPr/>
      <dgm:t>
        <a:bodyPr/>
        <a:lstStyle/>
        <a:p>
          <a:r>
            <a:rPr lang="pt-BR" b="0" i="0" dirty="0"/>
            <a:t>Política sistêmica de formação e de permanência e êxito</a:t>
          </a:r>
          <a:endParaRPr lang="en-US" dirty="0"/>
        </a:p>
      </dgm:t>
    </dgm:pt>
    <dgm:pt modelId="{155396E2-EFFA-40BD-AA25-1999FAA9575E}" type="parTrans" cxnId="{7D7D7E28-8C08-4582-AE55-FB6962689898}">
      <dgm:prSet/>
      <dgm:spPr/>
      <dgm:t>
        <a:bodyPr/>
        <a:lstStyle/>
        <a:p>
          <a:endParaRPr lang="en-US"/>
        </a:p>
      </dgm:t>
    </dgm:pt>
    <dgm:pt modelId="{8AD68A7B-17CA-405B-8A38-57092E9CB360}" type="sibTrans" cxnId="{7D7D7E28-8C08-4582-AE55-FB6962689898}">
      <dgm:prSet/>
      <dgm:spPr/>
      <dgm:t>
        <a:bodyPr/>
        <a:lstStyle/>
        <a:p>
          <a:endParaRPr lang="en-US"/>
        </a:p>
      </dgm:t>
    </dgm:pt>
    <dgm:pt modelId="{6217234A-F65D-4577-9E3E-7494C225C25F}">
      <dgm:prSet/>
      <dgm:spPr/>
      <dgm:t>
        <a:bodyPr/>
        <a:lstStyle/>
        <a:p>
          <a:r>
            <a:rPr lang="pt-BR" b="0" i="0" dirty="0"/>
            <a:t>Acompanhamento e apoio à implantação</a:t>
          </a:r>
          <a:endParaRPr lang="en-US" dirty="0"/>
        </a:p>
      </dgm:t>
    </dgm:pt>
    <dgm:pt modelId="{0CB41F7F-8B4C-41C1-999B-9BD6528D87FF}" type="parTrans" cxnId="{DC2518E3-F388-4093-8F9C-5A90EE28763A}">
      <dgm:prSet/>
      <dgm:spPr/>
      <dgm:t>
        <a:bodyPr/>
        <a:lstStyle/>
        <a:p>
          <a:endParaRPr lang="en-US"/>
        </a:p>
      </dgm:t>
    </dgm:pt>
    <dgm:pt modelId="{AA670E8A-9FE2-406D-B612-8A9E6A6E1351}" type="sibTrans" cxnId="{DC2518E3-F388-4093-8F9C-5A90EE28763A}">
      <dgm:prSet/>
      <dgm:spPr/>
      <dgm:t>
        <a:bodyPr/>
        <a:lstStyle/>
        <a:p>
          <a:endParaRPr lang="en-US"/>
        </a:p>
      </dgm:t>
    </dgm:pt>
    <dgm:pt modelId="{4235A705-82A8-4D34-BA74-8D50A9F78C3E}" type="pres">
      <dgm:prSet presAssocID="{10D1BA5D-1172-4759-8142-9B829D17320C}" presName="vert0" presStyleCnt="0">
        <dgm:presLayoutVars>
          <dgm:dir/>
          <dgm:animOne val="branch"/>
          <dgm:animLvl val="lvl"/>
        </dgm:presLayoutVars>
      </dgm:prSet>
      <dgm:spPr/>
    </dgm:pt>
    <dgm:pt modelId="{8D42EF0E-6BB8-4A9E-BFE1-B32CC5B15374}" type="pres">
      <dgm:prSet presAssocID="{13234292-46A0-44DC-8DFD-A144BC35BE95}" presName="thickLine" presStyleLbl="alignNode1" presStyleIdx="0" presStyleCnt="5"/>
      <dgm:spPr/>
    </dgm:pt>
    <dgm:pt modelId="{0251FEC1-743B-4032-BFC6-391099F1659F}" type="pres">
      <dgm:prSet presAssocID="{13234292-46A0-44DC-8DFD-A144BC35BE95}" presName="horz1" presStyleCnt="0"/>
      <dgm:spPr/>
    </dgm:pt>
    <dgm:pt modelId="{E6ECF248-3B00-493B-BBC9-49736A8E4C62}" type="pres">
      <dgm:prSet presAssocID="{13234292-46A0-44DC-8DFD-A144BC35BE95}" presName="tx1" presStyleLbl="revTx" presStyleIdx="0" presStyleCnt="5"/>
      <dgm:spPr/>
    </dgm:pt>
    <dgm:pt modelId="{F5C83570-E797-48D1-8AF4-2E154EB1566A}" type="pres">
      <dgm:prSet presAssocID="{13234292-46A0-44DC-8DFD-A144BC35BE95}" presName="vert1" presStyleCnt="0"/>
      <dgm:spPr/>
    </dgm:pt>
    <dgm:pt modelId="{28E7408C-BF74-4965-8DEF-3AB4C12C6821}" type="pres">
      <dgm:prSet presAssocID="{61F22BE1-6229-4717-8B45-092CEC83EC1D}" presName="thickLine" presStyleLbl="alignNode1" presStyleIdx="1" presStyleCnt="5"/>
      <dgm:spPr/>
    </dgm:pt>
    <dgm:pt modelId="{333DAE70-5EE4-4A8F-AEF4-27DC9383D35A}" type="pres">
      <dgm:prSet presAssocID="{61F22BE1-6229-4717-8B45-092CEC83EC1D}" presName="horz1" presStyleCnt="0"/>
      <dgm:spPr/>
    </dgm:pt>
    <dgm:pt modelId="{90255684-FF34-48ED-B5DB-2FD56FD6C962}" type="pres">
      <dgm:prSet presAssocID="{61F22BE1-6229-4717-8B45-092CEC83EC1D}" presName="tx1" presStyleLbl="revTx" presStyleIdx="1" presStyleCnt="5"/>
      <dgm:spPr/>
    </dgm:pt>
    <dgm:pt modelId="{6B509A8F-3A17-40F9-BE74-96DAB29E120B}" type="pres">
      <dgm:prSet presAssocID="{61F22BE1-6229-4717-8B45-092CEC83EC1D}" presName="vert1" presStyleCnt="0"/>
      <dgm:spPr/>
    </dgm:pt>
    <dgm:pt modelId="{BDE42DB2-CA37-49EC-B826-D33265FCF6D1}" type="pres">
      <dgm:prSet presAssocID="{668CC4BC-CD20-4CA4-B9A8-843FC5A4025D}" presName="thickLine" presStyleLbl="alignNode1" presStyleIdx="2" presStyleCnt="5"/>
      <dgm:spPr/>
    </dgm:pt>
    <dgm:pt modelId="{4AE058E5-BC27-4ADC-8434-864C709B655C}" type="pres">
      <dgm:prSet presAssocID="{668CC4BC-CD20-4CA4-B9A8-843FC5A4025D}" presName="horz1" presStyleCnt="0"/>
      <dgm:spPr/>
    </dgm:pt>
    <dgm:pt modelId="{49AD483A-E9CD-461A-A1E2-8F954AE3951E}" type="pres">
      <dgm:prSet presAssocID="{668CC4BC-CD20-4CA4-B9A8-843FC5A4025D}" presName="tx1" presStyleLbl="revTx" presStyleIdx="2" presStyleCnt="5"/>
      <dgm:spPr/>
    </dgm:pt>
    <dgm:pt modelId="{E5A76889-FCB7-4F92-9627-9D9D9BD45EFB}" type="pres">
      <dgm:prSet presAssocID="{668CC4BC-CD20-4CA4-B9A8-843FC5A4025D}" presName="vert1" presStyleCnt="0"/>
      <dgm:spPr/>
    </dgm:pt>
    <dgm:pt modelId="{1CAEB2B8-52A5-4D1D-9C97-F19A0D58A124}" type="pres">
      <dgm:prSet presAssocID="{D3FC7D73-A13C-4B10-926E-A1032B26F3DA}" presName="thickLine" presStyleLbl="alignNode1" presStyleIdx="3" presStyleCnt="5"/>
      <dgm:spPr/>
    </dgm:pt>
    <dgm:pt modelId="{366014E9-833D-4130-AFAB-F559F77D291B}" type="pres">
      <dgm:prSet presAssocID="{D3FC7D73-A13C-4B10-926E-A1032B26F3DA}" presName="horz1" presStyleCnt="0"/>
      <dgm:spPr/>
    </dgm:pt>
    <dgm:pt modelId="{8B4E70BD-8BC6-41A8-AE49-A71920D1E7B3}" type="pres">
      <dgm:prSet presAssocID="{D3FC7D73-A13C-4B10-926E-A1032B26F3DA}" presName="tx1" presStyleLbl="revTx" presStyleIdx="3" presStyleCnt="5"/>
      <dgm:spPr/>
    </dgm:pt>
    <dgm:pt modelId="{EEBFBFA3-736A-4DF4-99FF-E60CEEE03A22}" type="pres">
      <dgm:prSet presAssocID="{D3FC7D73-A13C-4B10-926E-A1032B26F3DA}" presName="vert1" presStyleCnt="0"/>
      <dgm:spPr/>
    </dgm:pt>
    <dgm:pt modelId="{6453F46A-5D03-4FCD-A6D5-BEAAE7AE6B68}" type="pres">
      <dgm:prSet presAssocID="{6217234A-F65D-4577-9E3E-7494C225C25F}" presName="thickLine" presStyleLbl="alignNode1" presStyleIdx="4" presStyleCnt="5"/>
      <dgm:spPr/>
    </dgm:pt>
    <dgm:pt modelId="{EB6EBE0C-236F-4027-815D-C0A2429B075D}" type="pres">
      <dgm:prSet presAssocID="{6217234A-F65D-4577-9E3E-7494C225C25F}" presName="horz1" presStyleCnt="0"/>
      <dgm:spPr/>
    </dgm:pt>
    <dgm:pt modelId="{8F071F60-6CD3-4F68-922E-0C0EF2D9FB79}" type="pres">
      <dgm:prSet presAssocID="{6217234A-F65D-4577-9E3E-7494C225C25F}" presName="tx1" presStyleLbl="revTx" presStyleIdx="4" presStyleCnt="5"/>
      <dgm:spPr/>
    </dgm:pt>
    <dgm:pt modelId="{009037FB-7C35-45C4-AE3A-B1D9F814DA34}" type="pres">
      <dgm:prSet presAssocID="{6217234A-F65D-4577-9E3E-7494C225C25F}" presName="vert1" presStyleCnt="0"/>
      <dgm:spPr/>
    </dgm:pt>
  </dgm:ptLst>
  <dgm:cxnLst>
    <dgm:cxn modelId="{46264B21-BAB2-4E71-B728-6BEFF719239B}" type="presOf" srcId="{13234292-46A0-44DC-8DFD-A144BC35BE95}" destId="{E6ECF248-3B00-493B-BBC9-49736A8E4C62}" srcOrd="0" destOrd="0" presId="urn:microsoft.com/office/officeart/2008/layout/LinedList"/>
    <dgm:cxn modelId="{7D7D7E28-8C08-4582-AE55-FB6962689898}" srcId="{10D1BA5D-1172-4759-8142-9B829D17320C}" destId="{D3FC7D73-A13C-4B10-926E-A1032B26F3DA}" srcOrd="3" destOrd="0" parTransId="{155396E2-EFFA-40BD-AA25-1999FAA9575E}" sibTransId="{8AD68A7B-17CA-405B-8A38-57092E9CB360}"/>
    <dgm:cxn modelId="{6F3EB028-1CDD-41F8-9051-BE758CD57CE1}" type="presOf" srcId="{6217234A-F65D-4577-9E3E-7494C225C25F}" destId="{8F071F60-6CD3-4F68-922E-0C0EF2D9FB79}" srcOrd="0" destOrd="0" presId="urn:microsoft.com/office/officeart/2008/layout/LinedList"/>
    <dgm:cxn modelId="{6AF70B2A-AF73-4D06-89FC-9F3044253068}" type="presOf" srcId="{D3FC7D73-A13C-4B10-926E-A1032B26F3DA}" destId="{8B4E70BD-8BC6-41A8-AE49-A71920D1E7B3}" srcOrd="0" destOrd="0" presId="urn:microsoft.com/office/officeart/2008/layout/LinedList"/>
    <dgm:cxn modelId="{66D3474E-CE52-4AC4-B981-EA24FEF9BD0B}" srcId="{10D1BA5D-1172-4759-8142-9B829D17320C}" destId="{668CC4BC-CD20-4CA4-B9A8-843FC5A4025D}" srcOrd="2" destOrd="0" parTransId="{CEA7DD32-2330-448A-9E40-96F2EDA7883A}" sibTransId="{2D4B8F14-7C4B-4EA9-904F-F03C99BDA229}"/>
    <dgm:cxn modelId="{8A228979-F4A9-460F-8147-9B6F8F284047}" srcId="{10D1BA5D-1172-4759-8142-9B829D17320C}" destId="{61F22BE1-6229-4717-8B45-092CEC83EC1D}" srcOrd="1" destOrd="0" parTransId="{4DE0E3FC-379B-4C89-90B0-BAA286D913DB}" sibTransId="{DEE22246-B210-4732-8BB2-FA92A5098FE7}"/>
    <dgm:cxn modelId="{4B51CD79-66F1-45A8-850F-2CB491C55420}" type="presOf" srcId="{668CC4BC-CD20-4CA4-B9A8-843FC5A4025D}" destId="{49AD483A-E9CD-461A-A1E2-8F954AE3951E}" srcOrd="0" destOrd="0" presId="urn:microsoft.com/office/officeart/2008/layout/LinedList"/>
    <dgm:cxn modelId="{7435DE8D-1C2B-43D8-A39E-39A0327BCD52}" type="presOf" srcId="{10D1BA5D-1172-4759-8142-9B829D17320C}" destId="{4235A705-82A8-4D34-BA74-8D50A9F78C3E}" srcOrd="0" destOrd="0" presId="urn:microsoft.com/office/officeart/2008/layout/LinedList"/>
    <dgm:cxn modelId="{1012089F-86F3-49AB-94B7-048D84BEC818}" srcId="{10D1BA5D-1172-4759-8142-9B829D17320C}" destId="{13234292-46A0-44DC-8DFD-A144BC35BE95}" srcOrd="0" destOrd="0" parTransId="{4537DD8F-3DD4-4CD9-B79C-497AFE798270}" sibTransId="{A4DE7BAF-175F-4A5D-B999-F7DDD1B41D93}"/>
    <dgm:cxn modelId="{BA053ED2-376F-4EAC-973E-5EF5F3C3368D}" type="presOf" srcId="{61F22BE1-6229-4717-8B45-092CEC83EC1D}" destId="{90255684-FF34-48ED-B5DB-2FD56FD6C962}" srcOrd="0" destOrd="0" presId="urn:microsoft.com/office/officeart/2008/layout/LinedList"/>
    <dgm:cxn modelId="{DC2518E3-F388-4093-8F9C-5A90EE28763A}" srcId="{10D1BA5D-1172-4759-8142-9B829D17320C}" destId="{6217234A-F65D-4577-9E3E-7494C225C25F}" srcOrd="4" destOrd="0" parTransId="{0CB41F7F-8B4C-41C1-999B-9BD6528D87FF}" sibTransId="{AA670E8A-9FE2-406D-B612-8A9E6A6E1351}"/>
    <dgm:cxn modelId="{9CAB314E-C463-42D9-86DC-A66CAE96CA82}" type="presParOf" srcId="{4235A705-82A8-4D34-BA74-8D50A9F78C3E}" destId="{8D42EF0E-6BB8-4A9E-BFE1-B32CC5B15374}" srcOrd="0" destOrd="0" presId="urn:microsoft.com/office/officeart/2008/layout/LinedList"/>
    <dgm:cxn modelId="{82D60D55-4292-492A-BF5C-7BA881C014D6}" type="presParOf" srcId="{4235A705-82A8-4D34-BA74-8D50A9F78C3E}" destId="{0251FEC1-743B-4032-BFC6-391099F1659F}" srcOrd="1" destOrd="0" presId="urn:microsoft.com/office/officeart/2008/layout/LinedList"/>
    <dgm:cxn modelId="{42770BD2-C810-4D04-9B50-13B0A776D9D0}" type="presParOf" srcId="{0251FEC1-743B-4032-BFC6-391099F1659F}" destId="{E6ECF248-3B00-493B-BBC9-49736A8E4C62}" srcOrd="0" destOrd="0" presId="urn:microsoft.com/office/officeart/2008/layout/LinedList"/>
    <dgm:cxn modelId="{BC27613E-5A49-4890-B6E2-D287EEAB761C}" type="presParOf" srcId="{0251FEC1-743B-4032-BFC6-391099F1659F}" destId="{F5C83570-E797-48D1-8AF4-2E154EB1566A}" srcOrd="1" destOrd="0" presId="urn:microsoft.com/office/officeart/2008/layout/LinedList"/>
    <dgm:cxn modelId="{59DB80EC-A3E0-4951-B72B-4E0FEDF6CF59}" type="presParOf" srcId="{4235A705-82A8-4D34-BA74-8D50A9F78C3E}" destId="{28E7408C-BF74-4965-8DEF-3AB4C12C6821}" srcOrd="2" destOrd="0" presId="urn:microsoft.com/office/officeart/2008/layout/LinedList"/>
    <dgm:cxn modelId="{3EEFCC80-84E9-4668-A043-7931F3225F66}" type="presParOf" srcId="{4235A705-82A8-4D34-BA74-8D50A9F78C3E}" destId="{333DAE70-5EE4-4A8F-AEF4-27DC9383D35A}" srcOrd="3" destOrd="0" presId="urn:microsoft.com/office/officeart/2008/layout/LinedList"/>
    <dgm:cxn modelId="{35A56582-755F-4D50-ACDD-0333FCDC8131}" type="presParOf" srcId="{333DAE70-5EE4-4A8F-AEF4-27DC9383D35A}" destId="{90255684-FF34-48ED-B5DB-2FD56FD6C962}" srcOrd="0" destOrd="0" presId="urn:microsoft.com/office/officeart/2008/layout/LinedList"/>
    <dgm:cxn modelId="{107DC137-5F8B-462D-A6EB-CC139980251B}" type="presParOf" srcId="{333DAE70-5EE4-4A8F-AEF4-27DC9383D35A}" destId="{6B509A8F-3A17-40F9-BE74-96DAB29E120B}" srcOrd="1" destOrd="0" presId="urn:microsoft.com/office/officeart/2008/layout/LinedList"/>
    <dgm:cxn modelId="{57ED7F10-0049-428E-A3ED-1A15F3E590D5}" type="presParOf" srcId="{4235A705-82A8-4D34-BA74-8D50A9F78C3E}" destId="{BDE42DB2-CA37-49EC-B826-D33265FCF6D1}" srcOrd="4" destOrd="0" presId="urn:microsoft.com/office/officeart/2008/layout/LinedList"/>
    <dgm:cxn modelId="{912D8385-FF8E-4660-8738-E714A47AA46C}" type="presParOf" srcId="{4235A705-82A8-4D34-BA74-8D50A9F78C3E}" destId="{4AE058E5-BC27-4ADC-8434-864C709B655C}" srcOrd="5" destOrd="0" presId="urn:microsoft.com/office/officeart/2008/layout/LinedList"/>
    <dgm:cxn modelId="{605EC889-9198-4577-94D4-A15BFE5CC75F}" type="presParOf" srcId="{4AE058E5-BC27-4ADC-8434-864C709B655C}" destId="{49AD483A-E9CD-461A-A1E2-8F954AE3951E}" srcOrd="0" destOrd="0" presId="urn:microsoft.com/office/officeart/2008/layout/LinedList"/>
    <dgm:cxn modelId="{8E9CEE91-7542-47A1-849F-767B6C080541}" type="presParOf" srcId="{4AE058E5-BC27-4ADC-8434-864C709B655C}" destId="{E5A76889-FCB7-4F92-9627-9D9D9BD45EFB}" srcOrd="1" destOrd="0" presId="urn:microsoft.com/office/officeart/2008/layout/LinedList"/>
    <dgm:cxn modelId="{D6618AF6-FBEA-426D-ACC2-E7B997CB3462}" type="presParOf" srcId="{4235A705-82A8-4D34-BA74-8D50A9F78C3E}" destId="{1CAEB2B8-52A5-4D1D-9C97-F19A0D58A124}" srcOrd="6" destOrd="0" presId="urn:microsoft.com/office/officeart/2008/layout/LinedList"/>
    <dgm:cxn modelId="{485B4FF1-1C44-4BD4-998A-0EEE9F52A49D}" type="presParOf" srcId="{4235A705-82A8-4D34-BA74-8D50A9F78C3E}" destId="{366014E9-833D-4130-AFAB-F559F77D291B}" srcOrd="7" destOrd="0" presId="urn:microsoft.com/office/officeart/2008/layout/LinedList"/>
    <dgm:cxn modelId="{1DBE7FB9-DDEA-4329-99E9-27F2C4A7556B}" type="presParOf" srcId="{366014E9-833D-4130-AFAB-F559F77D291B}" destId="{8B4E70BD-8BC6-41A8-AE49-A71920D1E7B3}" srcOrd="0" destOrd="0" presId="urn:microsoft.com/office/officeart/2008/layout/LinedList"/>
    <dgm:cxn modelId="{82B976F7-C841-4861-95F0-B11695D410DE}" type="presParOf" srcId="{366014E9-833D-4130-AFAB-F559F77D291B}" destId="{EEBFBFA3-736A-4DF4-99FF-E60CEEE03A22}" srcOrd="1" destOrd="0" presId="urn:microsoft.com/office/officeart/2008/layout/LinedList"/>
    <dgm:cxn modelId="{128BD873-B3B6-4E63-B670-D4BDA6BF86D4}" type="presParOf" srcId="{4235A705-82A8-4D34-BA74-8D50A9F78C3E}" destId="{6453F46A-5D03-4FCD-A6D5-BEAAE7AE6B68}" srcOrd="8" destOrd="0" presId="urn:microsoft.com/office/officeart/2008/layout/LinedList"/>
    <dgm:cxn modelId="{07D13B75-8D2D-45C3-9A7C-CC111BA49BF4}" type="presParOf" srcId="{4235A705-82A8-4D34-BA74-8D50A9F78C3E}" destId="{EB6EBE0C-236F-4027-815D-C0A2429B075D}" srcOrd="9" destOrd="0" presId="urn:microsoft.com/office/officeart/2008/layout/LinedList"/>
    <dgm:cxn modelId="{DA71867D-A46E-4F64-A366-22EBAFC9F39F}" type="presParOf" srcId="{EB6EBE0C-236F-4027-815D-C0A2429B075D}" destId="{8F071F60-6CD3-4F68-922E-0C0EF2D9FB79}" srcOrd="0" destOrd="0" presId="urn:microsoft.com/office/officeart/2008/layout/LinedList"/>
    <dgm:cxn modelId="{308EB7C3-3AEE-4D2C-93B9-2E56E056302B}" type="presParOf" srcId="{EB6EBE0C-236F-4027-815D-C0A2429B075D}" destId="{009037FB-7C35-45C4-AE3A-B1D9F814DA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160D27-CFEF-4F45-A5DF-45AED3888C83}" type="doc">
      <dgm:prSet loTypeId="urn:microsoft.com/office/officeart/2005/8/layout/radial3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3047FD01-7F25-4ABA-A96C-D4B87B36C9EB}">
      <dgm:prSet phldrT="[Texto]"/>
      <dgm:spPr/>
      <dgm:t>
        <a:bodyPr/>
        <a:lstStyle/>
        <a:p>
          <a:endParaRPr lang="pt-BR" dirty="0"/>
        </a:p>
      </dgm:t>
    </dgm:pt>
    <dgm:pt modelId="{042B7BAC-04FD-4510-848D-92B7F8323226}" type="parTrans" cxnId="{600399CD-EBAA-49F0-ACD5-633B96728B2F}">
      <dgm:prSet/>
      <dgm:spPr/>
      <dgm:t>
        <a:bodyPr/>
        <a:lstStyle/>
        <a:p>
          <a:endParaRPr lang="pt-BR"/>
        </a:p>
      </dgm:t>
    </dgm:pt>
    <dgm:pt modelId="{68840776-C8B1-4D6F-93A2-10E38A6CADEA}" type="sibTrans" cxnId="{600399CD-EBAA-49F0-ACD5-633B96728B2F}">
      <dgm:prSet/>
      <dgm:spPr/>
      <dgm:t>
        <a:bodyPr/>
        <a:lstStyle/>
        <a:p>
          <a:endParaRPr lang="pt-BR"/>
        </a:p>
      </dgm:t>
    </dgm:pt>
    <dgm:pt modelId="{9DFA5ADD-19D6-4A91-8847-8C5AD22C3BE0}">
      <dgm:prSet phldrT="[Texto]" custT="1"/>
      <dgm:spPr/>
      <dgm:t>
        <a:bodyPr/>
        <a:lstStyle/>
        <a:p>
          <a:r>
            <a:rPr lang="pt-BR" sz="1600" b="1" dirty="0"/>
            <a:t>FORMAÇÃO INTEGRADA, INTEGRAL E DIVERSA</a:t>
          </a:r>
        </a:p>
      </dgm:t>
    </dgm:pt>
    <dgm:pt modelId="{FBA36A68-3CC5-4210-A344-F7EACF05D25F}" type="parTrans" cxnId="{98B2EEFF-11B5-4915-8B9D-8E6636B8A1E7}">
      <dgm:prSet/>
      <dgm:spPr/>
      <dgm:t>
        <a:bodyPr/>
        <a:lstStyle/>
        <a:p>
          <a:endParaRPr lang="pt-BR"/>
        </a:p>
      </dgm:t>
    </dgm:pt>
    <dgm:pt modelId="{BC240A49-F4FF-4CF7-979B-BE4EA5DEA86F}" type="sibTrans" cxnId="{98B2EEFF-11B5-4915-8B9D-8E6636B8A1E7}">
      <dgm:prSet/>
      <dgm:spPr/>
      <dgm:t>
        <a:bodyPr/>
        <a:lstStyle/>
        <a:p>
          <a:endParaRPr lang="pt-BR"/>
        </a:p>
      </dgm:t>
    </dgm:pt>
    <dgm:pt modelId="{8F9857DE-148D-496E-B7F6-293712CEE79B}">
      <dgm:prSet phldrT="[Texto]" custT="1"/>
      <dgm:spPr/>
      <dgm:t>
        <a:bodyPr/>
        <a:lstStyle/>
        <a:p>
          <a:r>
            <a:rPr lang="pt-BR" sz="1900" b="1" dirty="0"/>
            <a:t>TRABALHO: </a:t>
          </a:r>
          <a:r>
            <a:rPr lang="pt-BR" sz="1600" b="1" dirty="0"/>
            <a:t>perspectiva ontológica</a:t>
          </a:r>
        </a:p>
      </dgm:t>
    </dgm:pt>
    <dgm:pt modelId="{F6C59AD7-EEEB-41D6-82D9-5AA6B78D0E6D}" type="parTrans" cxnId="{BFE73499-787B-4834-BD37-04D9F678146A}">
      <dgm:prSet/>
      <dgm:spPr/>
      <dgm:t>
        <a:bodyPr/>
        <a:lstStyle/>
        <a:p>
          <a:endParaRPr lang="pt-BR"/>
        </a:p>
      </dgm:t>
    </dgm:pt>
    <dgm:pt modelId="{9AB06CF7-C7B2-447C-8F18-2E3938578186}" type="sibTrans" cxnId="{BFE73499-787B-4834-BD37-04D9F678146A}">
      <dgm:prSet/>
      <dgm:spPr/>
      <dgm:t>
        <a:bodyPr/>
        <a:lstStyle/>
        <a:p>
          <a:endParaRPr lang="pt-BR"/>
        </a:p>
      </dgm:t>
    </dgm:pt>
    <dgm:pt modelId="{04180138-20A9-4BA5-9550-0FA963B30585}">
      <dgm:prSet phldrT="[Texto]" custT="1"/>
      <dgm:spPr/>
      <dgm:t>
        <a:bodyPr/>
        <a:lstStyle/>
        <a:p>
          <a:r>
            <a:rPr lang="pt-BR" sz="1900" b="1" dirty="0"/>
            <a:t>TECNOLOGIA:</a:t>
          </a:r>
        </a:p>
        <a:p>
          <a:r>
            <a:rPr lang="pt-BR" sz="1600" b="1" dirty="0"/>
            <a:t>transformação social da ciência em força produtiva</a:t>
          </a:r>
        </a:p>
      </dgm:t>
    </dgm:pt>
    <dgm:pt modelId="{44D885BC-79E0-4140-88D1-8130FF1F7F63}" type="parTrans" cxnId="{39E8C3A4-D82F-4E0D-8B11-03C5CB7BF1DD}">
      <dgm:prSet/>
      <dgm:spPr/>
      <dgm:t>
        <a:bodyPr/>
        <a:lstStyle/>
        <a:p>
          <a:endParaRPr lang="pt-BR"/>
        </a:p>
      </dgm:t>
    </dgm:pt>
    <dgm:pt modelId="{9D44057A-E419-413F-B575-BBF2BFFBF9FC}" type="sibTrans" cxnId="{39E8C3A4-D82F-4E0D-8B11-03C5CB7BF1DD}">
      <dgm:prSet/>
      <dgm:spPr/>
      <dgm:t>
        <a:bodyPr/>
        <a:lstStyle/>
        <a:p>
          <a:endParaRPr lang="pt-BR"/>
        </a:p>
      </dgm:t>
    </dgm:pt>
    <dgm:pt modelId="{77C34DAC-3C20-40DB-B3DD-A2BCA66E6E29}">
      <dgm:prSet phldrT="[Texto]" custT="1"/>
      <dgm:spPr/>
      <dgm:t>
        <a:bodyPr/>
        <a:lstStyle/>
        <a:p>
          <a:r>
            <a:rPr lang="pt-BR" sz="1600" b="1" dirty="0"/>
            <a:t>POLITECNIA</a:t>
          </a:r>
        </a:p>
        <a:p>
          <a:r>
            <a:rPr lang="pt-BR" sz="1600" b="1" dirty="0"/>
            <a:t>ITINERÁRIO FORMATIVO INTEGRADO E VERTICALIZAÇÃO DO ENSINO </a:t>
          </a:r>
        </a:p>
      </dgm:t>
    </dgm:pt>
    <dgm:pt modelId="{044F90F9-9445-479B-B23F-4210501EC626}" type="parTrans" cxnId="{C9B6D05C-A791-4B01-909D-57683E87CF32}">
      <dgm:prSet/>
      <dgm:spPr/>
      <dgm:t>
        <a:bodyPr/>
        <a:lstStyle/>
        <a:p>
          <a:endParaRPr lang="pt-BR"/>
        </a:p>
      </dgm:t>
    </dgm:pt>
    <dgm:pt modelId="{BC1ACA60-EC39-4E1C-8BE8-06DAC4EA9190}" type="sibTrans" cxnId="{C9B6D05C-A791-4B01-909D-57683E87CF32}">
      <dgm:prSet/>
      <dgm:spPr/>
      <dgm:t>
        <a:bodyPr/>
        <a:lstStyle/>
        <a:p>
          <a:endParaRPr lang="pt-BR"/>
        </a:p>
      </dgm:t>
    </dgm:pt>
    <dgm:pt modelId="{EF837299-CF6C-40BD-9092-2DE9D6D3C4CE}">
      <dgm:prSet phldrT="[Texto]" custT="1"/>
      <dgm:spPr/>
      <dgm:t>
        <a:bodyPr/>
        <a:lstStyle/>
        <a:p>
          <a:r>
            <a:rPr lang="pt-BR" sz="1900" b="1" dirty="0"/>
            <a:t>CIÊNCIA: </a:t>
          </a:r>
          <a:r>
            <a:rPr lang="pt-BR" sz="1400" b="1" dirty="0"/>
            <a:t>sistematização dos conhecimentos produzidos em sociedade</a:t>
          </a:r>
        </a:p>
      </dgm:t>
    </dgm:pt>
    <dgm:pt modelId="{3D195226-8483-41FF-BAF3-114FDACDEB0E}" type="parTrans" cxnId="{98DF2BD9-2B2D-41F6-98A6-795EEDF2CFDD}">
      <dgm:prSet/>
      <dgm:spPr/>
      <dgm:t>
        <a:bodyPr/>
        <a:lstStyle/>
        <a:p>
          <a:endParaRPr lang="pt-BR"/>
        </a:p>
      </dgm:t>
    </dgm:pt>
    <dgm:pt modelId="{B0E2B907-22A2-480F-AA1C-F95B2C6C85A0}" type="sibTrans" cxnId="{98DF2BD9-2B2D-41F6-98A6-795EEDF2CFDD}">
      <dgm:prSet/>
      <dgm:spPr/>
      <dgm:t>
        <a:bodyPr/>
        <a:lstStyle/>
        <a:p>
          <a:endParaRPr lang="pt-BR"/>
        </a:p>
      </dgm:t>
    </dgm:pt>
    <dgm:pt modelId="{192A91D9-6A79-4751-B371-6DBB8BB5013E}">
      <dgm:prSet phldrT="[Texto]" custT="1"/>
      <dgm:spPr/>
      <dgm:t>
        <a:bodyPr/>
        <a:lstStyle/>
        <a:p>
          <a:r>
            <a:rPr lang="pt-BR" sz="1900" b="1" dirty="0"/>
            <a:t>CULTURA: </a:t>
          </a:r>
        </a:p>
        <a:p>
          <a:r>
            <a:rPr lang="pt-BR" sz="1400" b="1" dirty="0"/>
            <a:t>Processo sociohistórico orientador das normas de conduta de uma sociedade</a:t>
          </a:r>
        </a:p>
      </dgm:t>
    </dgm:pt>
    <dgm:pt modelId="{07393D3B-31A6-41F8-9903-CBB1BA9C526A}" type="parTrans" cxnId="{CFD270B3-EB22-4D50-A0CE-5C090AAA3550}">
      <dgm:prSet/>
      <dgm:spPr/>
      <dgm:t>
        <a:bodyPr/>
        <a:lstStyle/>
        <a:p>
          <a:endParaRPr lang="pt-BR"/>
        </a:p>
      </dgm:t>
    </dgm:pt>
    <dgm:pt modelId="{36DD8EB5-BA22-4A97-9DB2-31A2360F818A}" type="sibTrans" cxnId="{CFD270B3-EB22-4D50-A0CE-5C090AAA3550}">
      <dgm:prSet/>
      <dgm:spPr/>
      <dgm:t>
        <a:bodyPr/>
        <a:lstStyle/>
        <a:p>
          <a:endParaRPr lang="pt-BR"/>
        </a:p>
      </dgm:t>
    </dgm:pt>
    <dgm:pt modelId="{D2FEBB9C-FB4A-4051-AAAD-FA17DD4E6062}">
      <dgm:prSet/>
      <dgm:spPr/>
      <dgm:t>
        <a:bodyPr/>
        <a:lstStyle/>
        <a:p>
          <a:endParaRPr lang="pt-BR"/>
        </a:p>
      </dgm:t>
    </dgm:pt>
    <dgm:pt modelId="{996C340E-F998-40CC-B1BC-AC76C8EAC0B4}" type="parTrans" cxnId="{DF5D0686-6B65-4B60-99C4-118DE3C8DFEE}">
      <dgm:prSet/>
      <dgm:spPr/>
      <dgm:t>
        <a:bodyPr/>
        <a:lstStyle/>
        <a:p>
          <a:endParaRPr lang="pt-BR"/>
        </a:p>
      </dgm:t>
    </dgm:pt>
    <dgm:pt modelId="{D20C50F7-6706-4687-950C-AFB1187E27C6}" type="sibTrans" cxnId="{DF5D0686-6B65-4B60-99C4-118DE3C8DFEE}">
      <dgm:prSet/>
      <dgm:spPr/>
      <dgm:t>
        <a:bodyPr/>
        <a:lstStyle/>
        <a:p>
          <a:endParaRPr lang="pt-BR"/>
        </a:p>
      </dgm:t>
    </dgm:pt>
    <dgm:pt modelId="{4C1C2F71-FAF6-474F-89B2-28F5283A4928}" type="pres">
      <dgm:prSet presAssocID="{0B160D27-CFEF-4F45-A5DF-45AED3888C83}" presName="composite" presStyleCnt="0">
        <dgm:presLayoutVars>
          <dgm:chMax val="1"/>
          <dgm:dir/>
          <dgm:resizeHandles val="exact"/>
        </dgm:presLayoutVars>
      </dgm:prSet>
      <dgm:spPr/>
    </dgm:pt>
    <dgm:pt modelId="{40D30F27-7324-4E7C-9A21-6E4DBFA0B3FD}" type="pres">
      <dgm:prSet presAssocID="{0B160D27-CFEF-4F45-A5DF-45AED3888C83}" presName="radial" presStyleCnt="0">
        <dgm:presLayoutVars>
          <dgm:animLvl val="ctr"/>
        </dgm:presLayoutVars>
      </dgm:prSet>
      <dgm:spPr/>
    </dgm:pt>
    <dgm:pt modelId="{0D4D5C44-7588-4A9D-8869-1959BBC9FD4A}" type="pres">
      <dgm:prSet presAssocID="{3047FD01-7F25-4ABA-A96C-D4B87B36C9EB}" presName="centerShape" presStyleLbl="vennNode1" presStyleIdx="0" presStyleCnt="7" custLinFactNeighborX="560"/>
      <dgm:spPr/>
    </dgm:pt>
    <dgm:pt modelId="{4DC7F65C-E015-462D-BAD0-D07B9E36EC91}" type="pres">
      <dgm:prSet presAssocID="{9DFA5ADD-19D6-4A91-8847-8C5AD22C3BE0}" presName="node" presStyleLbl="vennNode1" presStyleIdx="1" presStyleCnt="7" custScaleX="135674" custScaleY="126248" custRadScaleRad="77678" custRadScaleInc="3690">
        <dgm:presLayoutVars>
          <dgm:bulletEnabled val="1"/>
        </dgm:presLayoutVars>
      </dgm:prSet>
      <dgm:spPr/>
    </dgm:pt>
    <dgm:pt modelId="{5490959D-FC58-4368-B0E1-1F014212D934}" type="pres">
      <dgm:prSet presAssocID="{8F9857DE-148D-496E-B7F6-293712CEE79B}" presName="node" presStyleLbl="vennNode1" presStyleIdx="2" presStyleCnt="7" custScaleX="128360" custScaleY="122607" custRadScaleRad="113138" custRadScaleInc="2666">
        <dgm:presLayoutVars>
          <dgm:bulletEnabled val="1"/>
        </dgm:presLayoutVars>
      </dgm:prSet>
      <dgm:spPr/>
    </dgm:pt>
    <dgm:pt modelId="{257766F7-0ADB-4389-B015-F504DC325954}" type="pres">
      <dgm:prSet presAssocID="{04180138-20A9-4BA5-9550-0FA963B30585}" presName="node" presStyleLbl="vennNode1" presStyleIdx="3" presStyleCnt="7" custScaleX="133068" custScaleY="118841" custRadScaleRad="104939" custRadScaleInc="-11124">
        <dgm:presLayoutVars>
          <dgm:bulletEnabled val="1"/>
        </dgm:presLayoutVars>
      </dgm:prSet>
      <dgm:spPr/>
    </dgm:pt>
    <dgm:pt modelId="{719B7EEE-9667-47BD-9245-3B912582797A}" type="pres">
      <dgm:prSet presAssocID="{EF837299-CF6C-40BD-9092-2DE9D6D3C4CE}" presName="node" presStyleLbl="vennNode1" presStyleIdx="4" presStyleCnt="7" custScaleX="156406" custScaleY="135204" custRadScaleRad="85100" custRadScaleInc="4021">
        <dgm:presLayoutVars>
          <dgm:bulletEnabled val="1"/>
        </dgm:presLayoutVars>
      </dgm:prSet>
      <dgm:spPr/>
    </dgm:pt>
    <dgm:pt modelId="{0190CEEA-8A36-4AF4-AB45-C1899F3B0BAB}" type="pres">
      <dgm:prSet presAssocID="{192A91D9-6A79-4751-B371-6DBB8BB5013E}" presName="node" presStyleLbl="vennNode1" presStyleIdx="5" presStyleCnt="7" custScaleX="134668" custScaleY="140878" custRadScaleRad="106814" custRadScaleInc="13179">
        <dgm:presLayoutVars>
          <dgm:bulletEnabled val="1"/>
        </dgm:presLayoutVars>
      </dgm:prSet>
      <dgm:spPr/>
    </dgm:pt>
    <dgm:pt modelId="{C49CE4A2-532F-48DB-B48C-6BBA804BA34B}" type="pres">
      <dgm:prSet presAssocID="{77C34DAC-3C20-40DB-B3DD-A2BCA66E6E29}" presName="node" presStyleLbl="vennNode1" presStyleIdx="6" presStyleCnt="7" custScaleX="134680" custScaleY="133249" custRadScaleRad="100619" custRadScaleInc="-18">
        <dgm:presLayoutVars>
          <dgm:bulletEnabled val="1"/>
        </dgm:presLayoutVars>
      </dgm:prSet>
      <dgm:spPr/>
    </dgm:pt>
  </dgm:ptLst>
  <dgm:cxnLst>
    <dgm:cxn modelId="{935FAE18-E033-4492-853F-1C266154F5D3}" type="presOf" srcId="{8F9857DE-148D-496E-B7F6-293712CEE79B}" destId="{5490959D-FC58-4368-B0E1-1F014212D934}" srcOrd="0" destOrd="0" presId="urn:microsoft.com/office/officeart/2005/8/layout/radial3"/>
    <dgm:cxn modelId="{7BF43E31-7D4D-446D-917C-9EC5159E6DAD}" type="presOf" srcId="{9DFA5ADD-19D6-4A91-8847-8C5AD22C3BE0}" destId="{4DC7F65C-E015-462D-BAD0-D07B9E36EC91}" srcOrd="0" destOrd="0" presId="urn:microsoft.com/office/officeart/2005/8/layout/radial3"/>
    <dgm:cxn modelId="{C9B6D05C-A791-4B01-909D-57683E87CF32}" srcId="{3047FD01-7F25-4ABA-A96C-D4B87B36C9EB}" destId="{77C34DAC-3C20-40DB-B3DD-A2BCA66E6E29}" srcOrd="5" destOrd="0" parTransId="{044F90F9-9445-479B-B23F-4210501EC626}" sibTransId="{BC1ACA60-EC39-4E1C-8BE8-06DAC4EA9190}"/>
    <dgm:cxn modelId="{1ABC5446-34C9-43D7-B06D-869BC791C6EB}" type="presOf" srcId="{3047FD01-7F25-4ABA-A96C-D4B87B36C9EB}" destId="{0D4D5C44-7588-4A9D-8869-1959BBC9FD4A}" srcOrd="0" destOrd="0" presId="urn:microsoft.com/office/officeart/2005/8/layout/radial3"/>
    <dgm:cxn modelId="{E3B4A84D-C03E-4480-A2DA-7F610871FC79}" type="presOf" srcId="{EF837299-CF6C-40BD-9092-2DE9D6D3C4CE}" destId="{719B7EEE-9667-47BD-9245-3B912582797A}" srcOrd="0" destOrd="0" presId="urn:microsoft.com/office/officeart/2005/8/layout/radial3"/>
    <dgm:cxn modelId="{D7526978-C0A6-40B3-AD28-FE3890BCBB4B}" type="presOf" srcId="{04180138-20A9-4BA5-9550-0FA963B30585}" destId="{257766F7-0ADB-4389-B015-F504DC325954}" srcOrd="0" destOrd="0" presId="urn:microsoft.com/office/officeart/2005/8/layout/radial3"/>
    <dgm:cxn modelId="{DF5D0686-6B65-4B60-99C4-118DE3C8DFEE}" srcId="{0B160D27-CFEF-4F45-A5DF-45AED3888C83}" destId="{D2FEBB9C-FB4A-4051-AAAD-FA17DD4E6062}" srcOrd="1" destOrd="0" parTransId="{996C340E-F998-40CC-B1BC-AC76C8EAC0B4}" sibTransId="{D20C50F7-6706-4687-950C-AFB1187E27C6}"/>
    <dgm:cxn modelId="{BFE73499-787B-4834-BD37-04D9F678146A}" srcId="{3047FD01-7F25-4ABA-A96C-D4B87B36C9EB}" destId="{8F9857DE-148D-496E-B7F6-293712CEE79B}" srcOrd="1" destOrd="0" parTransId="{F6C59AD7-EEEB-41D6-82D9-5AA6B78D0E6D}" sibTransId="{9AB06CF7-C7B2-447C-8F18-2E3938578186}"/>
    <dgm:cxn modelId="{325DCC9F-60FE-44FC-9A0C-33A19D1167D4}" type="presOf" srcId="{192A91D9-6A79-4751-B371-6DBB8BB5013E}" destId="{0190CEEA-8A36-4AF4-AB45-C1899F3B0BAB}" srcOrd="0" destOrd="0" presId="urn:microsoft.com/office/officeart/2005/8/layout/radial3"/>
    <dgm:cxn modelId="{39E8C3A4-D82F-4E0D-8B11-03C5CB7BF1DD}" srcId="{3047FD01-7F25-4ABA-A96C-D4B87B36C9EB}" destId="{04180138-20A9-4BA5-9550-0FA963B30585}" srcOrd="2" destOrd="0" parTransId="{44D885BC-79E0-4140-88D1-8130FF1F7F63}" sibTransId="{9D44057A-E419-413F-B575-BBF2BFFBF9FC}"/>
    <dgm:cxn modelId="{CFD270B3-EB22-4D50-A0CE-5C090AAA3550}" srcId="{3047FD01-7F25-4ABA-A96C-D4B87B36C9EB}" destId="{192A91D9-6A79-4751-B371-6DBB8BB5013E}" srcOrd="4" destOrd="0" parTransId="{07393D3B-31A6-41F8-9903-CBB1BA9C526A}" sibTransId="{36DD8EB5-BA22-4A97-9DB2-31A2360F818A}"/>
    <dgm:cxn modelId="{B6F993B9-3FC9-4B43-A047-87102418794B}" type="presOf" srcId="{0B160D27-CFEF-4F45-A5DF-45AED3888C83}" destId="{4C1C2F71-FAF6-474F-89B2-28F5283A4928}" srcOrd="0" destOrd="0" presId="urn:microsoft.com/office/officeart/2005/8/layout/radial3"/>
    <dgm:cxn modelId="{600399CD-EBAA-49F0-ACD5-633B96728B2F}" srcId="{0B160D27-CFEF-4F45-A5DF-45AED3888C83}" destId="{3047FD01-7F25-4ABA-A96C-D4B87B36C9EB}" srcOrd="0" destOrd="0" parTransId="{042B7BAC-04FD-4510-848D-92B7F8323226}" sibTransId="{68840776-C8B1-4D6F-93A2-10E38A6CADEA}"/>
    <dgm:cxn modelId="{98DF2BD9-2B2D-41F6-98A6-795EEDF2CFDD}" srcId="{3047FD01-7F25-4ABA-A96C-D4B87B36C9EB}" destId="{EF837299-CF6C-40BD-9092-2DE9D6D3C4CE}" srcOrd="3" destOrd="0" parTransId="{3D195226-8483-41FF-BAF3-114FDACDEB0E}" sibTransId="{B0E2B907-22A2-480F-AA1C-F95B2C6C85A0}"/>
    <dgm:cxn modelId="{F51B06FE-9C35-4045-BABA-988EF335AC2F}" type="presOf" srcId="{77C34DAC-3C20-40DB-B3DD-A2BCA66E6E29}" destId="{C49CE4A2-532F-48DB-B48C-6BBA804BA34B}" srcOrd="0" destOrd="0" presId="urn:microsoft.com/office/officeart/2005/8/layout/radial3"/>
    <dgm:cxn modelId="{98B2EEFF-11B5-4915-8B9D-8E6636B8A1E7}" srcId="{3047FD01-7F25-4ABA-A96C-D4B87B36C9EB}" destId="{9DFA5ADD-19D6-4A91-8847-8C5AD22C3BE0}" srcOrd="0" destOrd="0" parTransId="{FBA36A68-3CC5-4210-A344-F7EACF05D25F}" sibTransId="{BC240A49-F4FF-4CF7-979B-BE4EA5DEA86F}"/>
    <dgm:cxn modelId="{357D93A6-3062-436C-A80F-C7F5343902F5}" type="presParOf" srcId="{4C1C2F71-FAF6-474F-89B2-28F5283A4928}" destId="{40D30F27-7324-4E7C-9A21-6E4DBFA0B3FD}" srcOrd="0" destOrd="0" presId="urn:microsoft.com/office/officeart/2005/8/layout/radial3"/>
    <dgm:cxn modelId="{B6FDDE0E-B80F-4B82-8137-F02539BA6289}" type="presParOf" srcId="{40D30F27-7324-4E7C-9A21-6E4DBFA0B3FD}" destId="{0D4D5C44-7588-4A9D-8869-1959BBC9FD4A}" srcOrd="0" destOrd="0" presId="urn:microsoft.com/office/officeart/2005/8/layout/radial3"/>
    <dgm:cxn modelId="{73E6F58A-D081-4A66-8D3B-517F86C78241}" type="presParOf" srcId="{40D30F27-7324-4E7C-9A21-6E4DBFA0B3FD}" destId="{4DC7F65C-E015-462D-BAD0-D07B9E36EC91}" srcOrd="1" destOrd="0" presId="urn:microsoft.com/office/officeart/2005/8/layout/radial3"/>
    <dgm:cxn modelId="{69EFE36F-C2FA-4D84-892B-E7CF241D08C8}" type="presParOf" srcId="{40D30F27-7324-4E7C-9A21-6E4DBFA0B3FD}" destId="{5490959D-FC58-4368-B0E1-1F014212D934}" srcOrd="2" destOrd="0" presId="urn:microsoft.com/office/officeart/2005/8/layout/radial3"/>
    <dgm:cxn modelId="{7643899B-D546-472F-86E4-E9BFBDB12628}" type="presParOf" srcId="{40D30F27-7324-4E7C-9A21-6E4DBFA0B3FD}" destId="{257766F7-0ADB-4389-B015-F504DC325954}" srcOrd="3" destOrd="0" presId="urn:microsoft.com/office/officeart/2005/8/layout/radial3"/>
    <dgm:cxn modelId="{1F2CF5AE-E583-4A87-A1AF-D43063BFEB32}" type="presParOf" srcId="{40D30F27-7324-4E7C-9A21-6E4DBFA0B3FD}" destId="{719B7EEE-9667-47BD-9245-3B912582797A}" srcOrd="4" destOrd="0" presId="urn:microsoft.com/office/officeart/2005/8/layout/radial3"/>
    <dgm:cxn modelId="{780C8585-FF34-46AE-ADE1-19E3E83F6D7C}" type="presParOf" srcId="{40D30F27-7324-4E7C-9A21-6E4DBFA0B3FD}" destId="{0190CEEA-8A36-4AF4-AB45-C1899F3B0BAB}" srcOrd="5" destOrd="0" presId="urn:microsoft.com/office/officeart/2005/8/layout/radial3"/>
    <dgm:cxn modelId="{04212AE0-957E-466A-8052-D4D149BFE3C8}" type="presParOf" srcId="{40D30F27-7324-4E7C-9A21-6E4DBFA0B3FD}" destId="{C49CE4A2-532F-48DB-B48C-6BBA804BA34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50A0B-473F-474F-9523-C71AF897C66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85DA0-2CD3-49B9-B656-5A063D299CFB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II Manifesto</a:t>
          </a:r>
          <a:r>
            <a:rPr lang="pt-BR" sz="3400" kern="1200" dirty="0"/>
            <a:t> da Rede Federal de Educação Profissional, Científica e Tecnológica sobre o Projeto de Lei nº 6.840/2013 - Reformulação do Ensino Médio – </a:t>
          </a:r>
          <a:r>
            <a:rPr lang="pt-BR" sz="3400" kern="1200" dirty="0" err="1"/>
            <a:t>Reditec</a:t>
          </a:r>
          <a:r>
            <a:rPr lang="pt-BR" sz="3400" kern="1200" dirty="0"/>
            <a:t> de Fortaleza.</a:t>
          </a:r>
          <a:endParaRPr lang="en-US" sz="3400" kern="1200" dirty="0"/>
        </a:p>
      </dsp:txBody>
      <dsp:txXfrm>
        <a:off x="0" y="0"/>
        <a:ext cx="10515600" cy="2175669"/>
      </dsp:txXfrm>
    </dsp:sp>
    <dsp:sp modelId="{946C4F2A-EAB9-4286-A600-539D6F38277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575CB-B26D-48F3-8DBF-F97948C8D22B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Elaboração do documento-base</a:t>
          </a:r>
          <a:endParaRPr lang="en-US" sz="3400" b="1" kern="1200" dirty="0"/>
        </a:p>
      </dsp:txBody>
      <dsp:txXfrm>
        <a:off x="0" y="2175669"/>
        <a:ext cx="10515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D7C4C-9A93-4728-9F8A-AEFD1F49909C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B0140-7F94-4FB7-B23E-39FE3126FA1B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Reafirmou o compromisso com os princípios e definições da Resolução CNE nº 06/2012</a:t>
          </a:r>
          <a:endParaRPr lang="en-US" sz="3400" kern="1200" dirty="0"/>
        </a:p>
      </dsp:txBody>
      <dsp:txXfrm>
        <a:off x="0" y="2492"/>
        <a:ext cx="6492875" cy="1700138"/>
      </dsp:txXfrm>
    </dsp:sp>
    <dsp:sp modelId="{61D67327-927A-4036-ACB1-7B9D24142B5C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5DA2C-01DC-44D7-BB36-7A98FD4E8682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Compromissos com a Lei nº 11.892/2008</a:t>
          </a:r>
          <a:endParaRPr lang="en-US" sz="3400" kern="1200"/>
        </a:p>
      </dsp:txBody>
      <dsp:txXfrm>
        <a:off x="0" y="1702630"/>
        <a:ext cx="6492875" cy="1700138"/>
      </dsp:txXfrm>
    </dsp:sp>
    <dsp:sp modelId="{7888FE7A-415B-4E75-850D-18CCC0D3E192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23A78-C7D9-4BC0-846B-EB0EF2668F5A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Propostas que representam compromisso da Rede Federal com o Ensino Médio Integrado.</a:t>
          </a:r>
          <a:endParaRPr lang="en-US" sz="3400" kern="1200" dirty="0"/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B63B0-AC3E-462F-9B4C-90699F810FFB}">
      <dsp:nvSpPr>
        <dsp:cNvPr id="0" name=""/>
        <dsp:cNvSpPr/>
      </dsp:nvSpPr>
      <dsp:spPr>
        <a:xfrm>
          <a:off x="0" y="246660"/>
          <a:ext cx="565867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Colher contribuições de todos os Ifs para apresentar no 2º SNEMI;</a:t>
          </a:r>
          <a:endParaRPr lang="en-US" sz="3000" kern="1200"/>
        </a:p>
      </dsp:txBody>
      <dsp:txXfrm>
        <a:off x="58257" y="304917"/>
        <a:ext cx="5542164" cy="1076886"/>
      </dsp:txXfrm>
    </dsp:sp>
    <dsp:sp modelId="{1EF243E2-DE85-435C-9078-F3DAED8F3144}">
      <dsp:nvSpPr>
        <dsp:cNvPr id="0" name=""/>
        <dsp:cNvSpPr/>
      </dsp:nvSpPr>
      <dsp:spPr>
        <a:xfrm>
          <a:off x="0" y="1526460"/>
          <a:ext cx="565867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Disseminar o documento na Rede Federal, consolidando o debate;</a:t>
          </a:r>
          <a:endParaRPr lang="en-US" sz="3000" kern="1200"/>
        </a:p>
      </dsp:txBody>
      <dsp:txXfrm>
        <a:off x="58257" y="1584717"/>
        <a:ext cx="5542164" cy="1076886"/>
      </dsp:txXfrm>
    </dsp:sp>
    <dsp:sp modelId="{4380998B-19D7-4C59-8816-A84A25973BE2}">
      <dsp:nvSpPr>
        <dsp:cNvPr id="0" name=""/>
        <dsp:cNvSpPr/>
      </dsp:nvSpPr>
      <dsp:spPr>
        <a:xfrm>
          <a:off x="0" y="2806260"/>
          <a:ext cx="565867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Construir uma identidade para  o EMI.</a:t>
          </a:r>
          <a:endParaRPr lang="en-US" sz="3000" kern="1200"/>
        </a:p>
      </dsp:txBody>
      <dsp:txXfrm>
        <a:off x="58257" y="2864517"/>
        <a:ext cx="5542164" cy="1076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EF0E-6BB8-4A9E-BFE1-B32CC5B15374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CF248-3B00-493B-BBC9-49736A8E4C62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i="0" kern="1200" dirty="0"/>
            <a:t>Cursos integrados como prioridade de oferta</a:t>
          </a:r>
          <a:endParaRPr lang="en-US" sz="3100" kern="1200" dirty="0"/>
        </a:p>
      </dsp:txBody>
      <dsp:txXfrm>
        <a:off x="0" y="675"/>
        <a:ext cx="6291714" cy="1105876"/>
      </dsp:txXfrm>
    </dsp:sp>
    <dsp:sp modelId="{28E7408C-BF74-4965-8DEF-3AB4C12C6821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55684-FF34-48ED-B5DB-2FD56FD6C962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i="0" kern="1200" dirty="0"/>
            <a:t>Organização e planejamento curricular</a:t>
          </a:r>
          <a:endParaRPr lang="en-US" sz="3100" kern="1200" dirty="0"/>
        </a:p>
      </dsp:txBody>
      <dsp:txXfrm>
        <a:off x="0" y="1106552"/>
        <a:ext cx="6291714" cy="1105876"/>
      </dsp:txXfrm>
    </dsp:sp>
    <dsp:sp modelId="{BDE42DB2-CA37-49EC-B826-D33265FCF6D1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D483A-E9CD-461A-A1E2-8F954AE3951E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i="0" kern="1200" dirty="0"/>
            <a:t>Duração e carga horária dos cursos</a:t>
          </a:r>
          <a:endParaRPr lang="en-US" sz="3100" kern="1200" dirty="0"/>
        </a:p>
      </dsp:txBody>
      <dsp:txXfrm>
        <a:off x="0" y="2212429"/>
        <a:ext cx="6291714" cy="1105876"/>
      </dsp:txXfrm>
    </dsp:sp>
    <dsp:sp modelId="{1CAEB2B8-52A5-4D1D-9C97-F19A0D58A124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E70BD-8BC6-41A8-AE49-A71920D1E7B3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i="0" kern="1200" dirty="0"/>
            <a:t>Política sistêmica de formação e de permanência e êxito</a:t>
          </a:r>
          <a:endParaRPr lang="en-US" sz="3100" kern="1200" dirty="0"/>
        </a:p>
      </dsp:txBody>
      <dsp:txXfrm>
        <a:off x="0" y="3318305"/>
        <a:ext cx="6291714" cy="1105876"/>
      </dsp:txXfrm>
    </dsp:sp>
    <dsp:sp modelId="{6453F46A-5D03-4FCD-A6D5-BEAAE7AE6B68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1F60-6CD3-4F68-922E-0C0EF2D9FB79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i="0" kern="1200" dirty="0"/>
            <a:t>Acompanhamento e apoio à implantação</a:t>
          </a:r>
          <a:endParaRPr lang="en-US" sz="3100" kern="1200" dirty="0"/>
        </a:p>
      </dsp:txBody>
      <dsp:txXfrm>
        <a:off x="0" y="4424182"/>
        <a:ext cx="6291714" cy="1105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D5C44-7588-4A9D-8869-1959BBC9FD4A}">
      <dsp:nvSpPr>
        <dsp:cNvPr id="0" name=""/>
        <dsp:cNvSpPr/>
      </dsp:nvSpPr>
      <dsp:spPr>
        <a:xfrm>
          <a:off x="3483609" y="1412554"/>
          <a:ext cx="3619953" cy="3619953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4013739" y="1942684"/>
        <a:ext cx="2559693" cy="2559693"/>
      </dsp:txXfrm>
    </dsp:sp>
    <dsp:sp modelId="{4DC7F65C-E015-462D-BAD0-D07B9E36EC91}">
      <dsp:nvSpPr>
        <dsp:cNvPr id="0" name=""/>
        <dsp:cNvSpPr/>
      </dsp:nvSpPr>
      <dsp:spPr>
        <a:xfrm>
          <a:off x="4110091" y="250170"/>
          <a:ext cx="2455667" cy="2285059"/>
        </a:xfrm>
        <a:prstGeom prst="ellipse">
          <a:avLst/>
        </a:prstGeom>
        <a:solidFill>
          <a:schemeClr val="accent5">
            <a:shade val="80000"/>
            <a:alpha val="50000"/>
            <a:hueOff val="45211"/>
            <a:satOff val="863"/>
            <a:lumOff val="3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FORMAÇÃO INTEGRADA, INTEGRAL E DIVERSA</a:t>
          </a:r>
        </a:p>
      </dsp:txBody>
      <dsp:txXfrm>
        <a:off x="4469715" y="584809"/>
        <a:ext cx="1736419" cy="1615781"/>
      </dsp:txXfrm>
    </dsp:sp>
    <dsp:sp modelId="{5490959D-FC58-4368-B0E1-1F014212D934}">
      <dsp:nvSpPr>
        <dsp:cNvPr id="0" name=""/>
        <dsp:cNvSpPr/>
      </dsp:nvSpPr>
      <dsp:spPr>
        <a:xfrm>
          <a:off x="6451676" y="844379"/>
          <a:ext cx="2323286" cy="2219158"/>
        </a:xfrm>
        <a:prstGeom prst="ellipse">
          <a:avLst/>
        </a:prstGeom>
        <a:solidFill>
          <a:schemeClr val="accent5">
            <a:shade val="80000"/>
            <a:alpha val="5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TRABALHO: </a:t>
          </a:r>
          <a:r>
            <a:rPr lang="pt-BR" sz="1600" b="1" kern="1200" dirty="0"/>
            <a:t>perspectiva ontológica</a:t>
          </a:r>
        </a:p>
      </dsp:txBody>
      <dsp:txXfrm>
        <a:off x="6791913" y="1169367"/>
        <a:ext cx="1642812" cy="1569182"/>
      </dsp:txXfrm>
    </dsp:sp>
    <dsp:sp modelId="{257766F7-0ADB-4389-B015-F504DC325954}">
      <dsp:nvSpPr>
        <dsp:cNvPr id="0" name=""/>
        <dsp:cNvSpPr/>
      </dsp:nvSpPr>
      <dsp:spPr>
        <a:xfrm>
          <a:off x="6334598" y="3126571"/>
          <a:ext cx="2408499" cy="2150994"/>
        </a:xfrm>
        <a:prstGeom prst="ellipse">
          <a:avLst/>
        </a:prstGeom>
        <a:solidFill>
          <a:schemeClr val="accent5">
            <a:shade val="80000"/>
            <a:alpha val="5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TECNOLOGIA: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transformação social da ciência em força produtiva</a:t>
          </a:r>
        </a:p>
      </dsp:txBody>
      <dsp:txXfrm>
        <a:off x="6687315" y="3441577"/>
        <a:ext cx="1703065" cy="1520982"/>
      </dsp:txXfrm>
    </dsp:sp>
    <dsp:sp modelId="{719B7EEE-9667-47BD-9245-3B912582797A}">
      <dsp:nvSpPr>
        <dsp:cNvPr id="0" name=""/>
        <dsp:cNvSpPr/>
      </dsp:nvSpPr>
      <dsp:spPr>
        <a:xfrm>
          <a:off x="3767276" y="4003338"/>
          <a:ext cx="2830912" cy="2447160"/>
        </a:xfrm>
        <a:prstGeom prst="ellipse">
          <a:avLst/>
        </a:prstGeom>
        <a:solidFill>
          <a:schemeClr val="accent5">
            <a:shade val="80000"/>
            <a:alpha val="5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CIÊNCIA: </a:t>
          </a:r>
          <a:r>
            <a:rPr lang="pt-BR" sz="1400" b="1" kern="1200" dirty="0"/>
            <a:t>sistematização dos conhecimentos produzidos em sociedade</a:t>
          </a:r>
        </a:p>
      </dsp:txBody>
      <dsp:txXfrm>
        <a:off x="4181853" y="4361716"/>
        <a:ext cx="2001758" cy="1730404"/>
      </dsp:txXfrm>
    </dsp:sp>
    <dsp:sp modelId="{0190CEEA-8A36-4AF4-AB45-C1899F3B0BAB}">
      <dsp:nvSpPr>
        <dsp:cNvPr id="0" name=""/>
        <dsp:cNvSpPr/>
      </dsp:nvSpPr>
      <dsp:spPr>
        <a:xfrm>
          <a:off x="1715279" y="2894654"/>
          <a:ext cx="2437459" cy="2549858"/>
        </a:xfrm>
        <a:prstGeom prst="ellipse">
          <a:avLst/>
        </a:prstGeom>
        <a:solidFill>
          <a:schemeClr val="accent5">
            <a:shade val="80000"/>
            <a:alpha val="50000"/>
            <a:hueOff val="226053"/>
            <a:satOff val="4313"/>
            <a:lumOff val="19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CULTURA: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Processo sociohistórico orientador das normas de conduta de uma sociedade</a:t>
          </a:r>
        </a:p>
      </dsp:txBody>
      <dsp:txXfrm>
        <a:off x="2072237" y="3268072"/>
        <a:ext cx="1723543" cy="1803022"/>
      </dsp:txXfrm>
    </dsp:sp>
    <dsp:sp modelId="{C49CE4A2-532F-48DB-B48C-6BBA804BA34B}">
      <dsp:nvSpPr>
        <dsp:cNvPr id="0" name=""/>
        <dsp:cNvSpPr/>
      </dsp:nvSpPr>
      <dsp:spPr>
        <a:xfrm>
          <a:off x="1993896" y="831023"/>
          <a:ext cx="2437676" cy="2411775"/>
        </a:xfrm>
        <a:prstGeom prst="ellipse">
          <a:avLst/>
        </a:prstGeom>
        <a:solidFill>
          <a:schemeClr val="accent5">
            <a:shade val="80000"/>
            <a:alpha val="5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POLITECNIA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ITINERÁRIO FORMATIVO INTEGRADO E VERTICALIZAÇÃO DO ENSINO </a:t>
          </a:r>
        </a:p>
      </dsp:txBody>
      <dsp:txXfrm>
        <a:off x="2350885" y="1184219"/>
        <a:ext cx="1723698" cy="170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51084-A9CF-4772-808A-6DEB1965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9CF23F-AC98-482F-9BEB-9DDC66B43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FBC7B-645E-47BE-A3D9-93B540A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70E50-8158-4AB4-B6CE-37A2199B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A0294A-84FB-4DF3-B786-E9A018C6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22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2F4E8-FF55-4992-8624-DA455182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A63F2D-C183-4EB7-9EB7-CD27734A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4B859A-47B1-4E78-86AF-6C37EA9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59AA0-EBC7-47C5-88C6-E007A387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7DE9D-C644-4A88-A17B-4A174547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3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4A05FF-395B-47EF-B6D1-2BFB74AD7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2B27A1-C7FE-4D11-BF1A-FF998AC4D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62A30-80D7-4159-961A-084AF144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E8FE34-AE88-4876-A312-E4DCB0E2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C3715-C4F4-420C-AF07-A47442C7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A90B-F316-4AF3-9BE4-B8FD74F3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8AD9-6D1A-48B4-B729-B54CAD79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E99568-3E86-4D19-9754-C5EB4EF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28E60-4904-4E26-83F3-969CFF6B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AEA355-16FD-486D-8996-60DCBD5D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3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C4435-0E2C-4883-844E-4485057F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6AA43E-FF14-443F-9F72-8DECCA91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714B0-86EB-4693-9413-C2362020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4C482F-8898-49A3-A7F2-38974917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5CE1E-63EA-4AF4-9A1A-C5CACFFC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2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468CB-2BC2-4D9E-A3C9-C18F29C7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2A937-4C62-40A7-BB7F-496DB6EA5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0E551F-CFF1-426A-AAD4-C3CFAD16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34B415-F326-4DF1-8FE5-692F9755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79F5E9-DA8A-4598-A4E6-ED4C5180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92BA0B-827F-47C0-B94D-17D1C716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86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38820-2B96-4313-B7D7-D22E1ABB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BE853F-0B7E-4541-911E-820DF2B4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945D52-EA69-42FF-BA8D-5CFF7F46D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82B89B-6E87-4C9A-989A-7B6FC98E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104ED9-F2D4-41FC-9A8B-0E4B58F5B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5A70E7-03B2-466F-84D7-E14EED6F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4FF7B3-EFAE-47D9-9A25-A1ABB938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C9C0BE-8E7F-415D-A763-ED3A9C8E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8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BE836-6D6E-4C6C-8FAC-509676AD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977AE4-59B6-47E1-B9A3-C20BEE76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8D8C65-7AE1-4607-83F3-BCB95BEB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6681F6-79B4-4D24-A584-114DBFC9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4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25F0A2-068C-4074-AE85-A44B79BA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B605F3-9A2C-49B4-BF17-E98096E7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2FEA65-C3A1-451E-BE0A-BC0EA71F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7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8113D-C9F4-424C-870F-B07DB105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84171-A6B0-4BDB-A376-A67409500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8C9C29-9EEC-481E-8E00-52AE9C57D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F97EF-D78B-46EB-B075-56FFAF7A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D4DDC-7272-437C-A0A4-A711E7A9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B9A000-AA0B-4AA0-8588-69E68A5F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91E08-288A-4A95-ACC8-F2DAD1CA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5BC4C5-B3EA-4944-967A-225D112E6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1C665-9A80-4B7D-9B41-BD3E47A8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AE52DF-3D69-4DE4-A653-260C7B6B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C49589-A386-4CDB-8A49-A796DE0C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B42F31-7416-4ACD-828F-30A33C02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2AE4DE-EF4B-40E1-ABEB-99982893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DCDCE3-12DC-4079-B4ED-A0E5A350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0776F-F558-4A99-BE94-7087F323E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F8C6-89BD-4007-87C1-6A6BA56C4B4C}" type="datetimeFigureOut">
              <a:rPr lang="pt-BR" smtClean="0"/>
              <a:t>19/08/2021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7B586-CC50-44D1-B71F-286CEECED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71B6CD-64A5-4937-9635-AD5BFDA6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E56B-5AE7-489F-9D01-F284B0DB0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6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DC296-87D6-4706-A219-4B2380FE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444" y="2403217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b="0" i="0" u="none" strike="noStrike" baseline="0" dirty="0">
                <a:solidFill>
                  <a:srgbClr val="182F7C"/>
                </a:solidFill>
                <a:latin typeface="Amaranth-Regular"/>
              </a:rPr>
              <a:t>“As Diretrizes Indutoras do </a:t>
            </a:r>
            <a:r>
              <a:rPr lang="pt-BR" sz="4000" b="0" i="0" u="none" strike="noStrike" baseline="0" dirty="0" err="1">
                <a:solidFill>
                  <a:srgbClr val="182F7C"/>
                </a:solidFill>
                <a:latin typeface="Amaranth-Regular"/>
              </a:rPr>
              <a:t>Conif</a:t>
            </a:r>
            <a:r>
              <a:rPr lang="pt-BR" sz="4000" b="0" i="0" u="none" strike="noStrike" baseline="0" dirty="0">
                <a:solidFill>
                  <a:srgbClr val="182F7C"/>
                </a:solidFill>
                <a:latin typeface="Amaranth-Regular"/>
              </a:rPr>
              <a:t> e a participação da Rede Federal na construção das diretrizes nacionais EPT”</a:t>
            </a:r>
            <a:endParaRPr lang="pt-BR" sz="4000" b="1" dirty="0"/>
          </a:p>
        </p:txBody>
      </p:sp>
      <p:pic>
        <p:nvPicPr>
          <p:cNvPr id="4" name="Figura1">
            <a:extLst>
              <a:ext uri="{FF2B5EF4-FFF2-40B4-BE49-F238E27FC236}">
                <a16:creationId xmlns:a16="http://schemas.microsoft.com/office/drawing/2014/main" id="{D66551FC-2B86-4494-B89B-895638AD639A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4191" y="337275"/>
            <a:ext cx="3398064" cy="157665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44792D-42E7-481D-990D-F2FA9E3F413B}"/>
              </a:ext>
            </a:extLst>
          </p:cNvPr>
          <p:cNvSpPr/>
          <p:nvPr/>
        </p:nvSpPr>
        <p:spPr>
          <a:xfrm>
            <a:off x="5649844" y="58617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 err="1"/>
              <a:t>Profª</a:t>
            </a:r>
            <a:r>
              <a:rPr lang="pt-BR" dirty="0"/>
              <a:t> Ma. Maria Lucilene Belmiro de Melo Acácio</a:t>
            </a:r>
          </a:p>
          <a:p>
            <a:pPr algn="r"/>
            <a:r>
              <a:rPr lang="pt-BR" dirty="0"/>
              <a:t>Pró-Reitora de Ensino do IFAC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12" y="327630"/>
            <a:ext cx="1699453" cy="21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666C99-63D1-4A8C-A0C3-D8DA6F01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Manifesto aprovado na plenária do I SNEMI</a:t>
            </a: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60431DEB-1D8A-4E7C-A15E-4E287A251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83" t="11278" r="32157" b="4533"/>
          <a:stretch/>
        </p:blipFill>
        <p:spPr>
          <a:xfrm>
            <a:off x="5317067" y="-48005"/>
            <a:ext cx="5163050" cy="69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pt-BR" sz="4000" b="1"/>
              <a:t>AGENDA DE FORTALECIMENTO DO ENSINO MÉDIO INTEGRADO NA REDE FEDERAL</a:t>
            </a:r>
            <a:endParaRPr lang="pt-BR" sz="400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pt-BR" sz="2200" b="1" dirty="0"/>
          </a:p>
          <a:p>
            <a:pPr marL="514350" indent="-514350">
              <a:buAutoNum type="arabicPeriod"/>
            </a:pPr>
            <a:r>
              <a:rPr lang="pt-BR" sz="2200" b="1" dirty="0"/>
              <a:t>POLÍTICAS EDUCACIONAIS ARTICULADAS</a:t>
            </a:r>
          </a:p>
          <a:p>
            <a:pPr marL="514350" indent="-514350">
              <a:buAutoNum type="arabicPeriod"/>
            </a:pPr>
            <a:r>
              <a:rPr lang="pt-BR" sz="2400" b="1" dirty="0"/>
              <a:t>FORMAÇÃO CONTINUADA DOS PROFISSIONAIS DA REDE FEDERAL</a:t>
            </a:r>
          </a:p>
          <a:p>
            <a:pPr marL="514350" indent="-514350">
              <a:buAutoNum type="arabicPeriod"/>
            </a:pPr>
            <a:r>
              <a:rPr lang="pt-BR" sz="2400" b="1" dirty="0"/>
              <a:t>FINANCIAMENTO DO EMI</a:t>
            </a:r>
            <a:endParaRPr lang="pt-BR" sz="2200" b="1" dirty="0"/>
          </a:p>
          <a:p>
            <a:pPr marL="514350" indent="-514350">
              <a:buAutoNum type="arabicPeriod"/>
            </a:pPr>
            <a:endParaRPr lang="pt-BR" sz="2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sz="2200" dirty="0"/>
          </a:p>
          <a:p>
            <a:pPr marL="514350" indent="-514350">
              <a:buAutoNum type="arabicPeriod"/>
            </a:pPr>
            <a:endParaRPr lang="pt-BR" sz="2200" b="1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126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2">
                    <a:lumMod val="75000"/>
                  </a:schemeClr>
                </a:solidFill>
              </a:rPr>
              <a:t>AGENDA DE FORTALECIMENTO DO ENSINO MÉDIO INTEGRADO NA REDE FEDERAL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pt-BR" sz="2200" b="1" dirty="0"/>
          </a:p>
          <a:p>
            <a:pPr marL="514350" indent="-514350">
              <a:buAutoNum type="arabicPeriod"/>
            </a:pPr>
            <a:r>
              <a:rPr lang="pt-BR" sz="2200" b="1" dirty="0"/>
              <a:t>AGENDA DE POLÍTICAS EDUCACIONAIS ARTICULADAS</a:t>
            </a:r>
          </a:p>
          <a:p>
            <a:pPr marL="0" indent="0">
              <a:buNone/>
            </a:pPr>
            <a:endParaRPr lang="pt-BR" sz="2200" b="1" dirty="0"/>
          </a:p>
          <a:p>
            <a:pPr marL="914400" lvl="1" indent="-457200">
              <a:buFont typeface="+mj-lt"/>
              <a:buAutoNum type="arabicPeriod"/>
            </a:pPr>
            <a:r>
              <a:rPr lang="pt-BR" sz="2200" dirty="0"/>
              <a:t>Fortalecer a gestão democrática da educação, tanto na gestão do sistema, que compreende o ordenamento normativo e jurídico, como no processo de elaboração das políticas educacionais;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dirty="0"/>
              <a:t>Retomar a discussão sobre Avaliação da Educação Profissional com a participação direta da Rede Federal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dirty="0"/>
              <a:t>Garantir a participação ativa e permanente da Rede Federal nas discussões e nos encaminhamentos feitos pelos </a:t>
            </a:r>
            <a:r>
              <a:rPr lang="pt-BR" sz="2200" dirty="0" err="1"/>
              <a:t>GTs</a:t>
            </a:r>
            <a:r>
              <a:rPr lang="pt-BR" sz="2200" dirty="0"/>
              <a:t> de EJA e BNCC.</a:t>
            </a:r>
            <a:endParaRPr lang="pt-BR" sz="2200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sz="2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sz="2200" dirty="0"/>
          </a:p>
          <a:p>
            <a:pPr marL="514350" indent="-514350">
              <a:buAutoNum type="arabicPeriod"/>
            </a:pPr>
            <a:endParaRPr lang="pt-BR" sz="2200" b="1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4597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511" y="2246489"/>
            <a:ext cx="11060289" cy="4358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dirty="0"/>
              <a:t>2. AGENDA FORMAÇÃO CONTINUADA DOS PROFISSIONAIS DA REDE FEDERAL</a:t>
            </a:r>
          </a:p>
          <a:p>
            <a:pPr marL="0" indent="0">
              <a:buNone/>
            </a:pPr>
            <a:endParaRPr lang="pt-BR" sz="1900" b="1" dirty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pt-BR" sz="1900" dirty="0"/>
              <a:t>Construir, urgentemente e de forma pactuada, uma política consistente, sistêmica e permanente de formação continuada para todos os profissionais da educação da Rede Federal.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pt-BR" sz="1900" dirty="0"/>
              <a:t>Construir políticas de formação continuada para a Rede Federal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pt-BR" sz="1900" dirty="0"/>
              <a:t>Garantir política de formação continuada que integre educação, trabalho, ciência e tecnologia.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pt-BR" sz="1900" dirty="0"/>
              <a:t>Garantir formação de profissionais capazes de atuar nos diversos níveis e modalidades da educação profissional e tecnológica como professor, pesquisador, extensionista, formador de formadores, gestor e formulador e executor de políticas públicas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pt-BR" sz="1900" dirty="0"/>
              <a:t>Promover, como ação institucional da Rede Federal, encontros nacionais e periódicos, para a apresentação de experiências exitosas de integração curricular, inovação tecnológica e de permanência e êxito.</a:t>
            </a:r>
            <a:endParaRPr lang="pt-BR" sz="19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8AC8FB-E61A-4430-BDB7-20CE4C8D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2">
                    <a:lumMod val="75000"/>
                  </a:schemeClr>
                </a:solidFill>
              </a:rPr>
              <a:t>AGENDA DE FORTALECIMENTO DO ENSINO MÉDIO INTEGRADO NA REDE FEDERAL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45434"/>
            <a:ext cx="10515600" cy="3617741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3. AGENDA DE FINANCIAMENTO DO EMI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A oferta do ensino médio integrado (EMI) exige recursos para garantir a qualidade dos processos educacionais;</a:t>
            </a:r>
          </a:p>
          <a:p>
            <a:r>
              <a:rPr lang="pt-BR" dirty="0"/>
              <a:t>Necessidade de ampliação do financiamento da Rede Federal, nos níveis inicialmente previstos pelo </a:t>
            </a:r>
            <a:r>
              <a:rPr lang="pt-BR" dirty="0" err="1"/>
              <a:t>Conif</a:t>
            </a:r>
            <a:r>
              <a:rPr lang="pt-BR" dirty="0"/>
              <a:t>, para a continuidade e aperfeiçoamento do EMI nas Instituições da Rede Federal.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6033AA-5EF3-405E-98DD-681AA055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2">
                    <a:lumMod val="75000"/>
                  </a:schemeClr>
                </a:solidFill>
              </a:rPr>
              <a:t>AGENDA DE FORTALECIMENTO DO ENSINO MÉDIO INTEGRADO NA REDE FEDERAL</a:t>
            </a:r>
            <a:endParaRPr lang="pt-BR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5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A8446-ECE6-46D0-98BE-6AE48EB7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A0DFBD-D68A-40FD-A8C8-93E2AD3F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Seminário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Nacional do Ensino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Médio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Integrado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(II SNEMI)</a:t>
            </a:r>
          </a:p>
          <a:p>
            <a:pPr marL="0" indent="0" algn="ctr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6EBA8003-4E2C-45DE-839B-2A6C141A2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72498"/>
            <a:ext cx="11496821" cy="37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6F256BD2-8AB7-43DF-846E-5E2303C3E7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834" y="2088218"/>
          <a:ext cx="5658678" cy="424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1E262C92-E52E-4D4A-9D17-387E681E7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626" y="570161"/>
            <a:ext cx="4717775" cy="57176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BFAD61F-8061-499C-A2F7-C3A43AE7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34" y="0"/>
            <a:ext cx="10905297" cy="124922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Divulgação de documento preliminar para discussões</a:t>
            </a:r>
          </a:p>
        </p:txBody>
      </p:sp>
    </p:spTree>
    <p:extLst>
      <p:ext uri="{BB962C8B-B14F-4D97-AF65-F5344CB8AC3E}">
        <p14:creationId xmlns:p14="http://schemas.microsoft.com/office/powerpoint/2010/main" val="180294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7A29436-8BB9-4253-AA8C-05A21695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90" r="-1" b="6032"/>
          <a:stretch/>
        </p:blipFill>
        <p:spPr>
          <a:xfrm>
            <a:off x="221436" y="1463039"/>
            <a:ext cx="6290861" cy="3671667"/>
          </a:xfrm>
          <a:prstGeom prst="rect">
            <a:avLst/>
          </a:prstGeom>
        </p:spPr>
      </p:pic>
      <p:pic>
        <p:nvPicPr>
          <p:cNvPr id="1026" name="Picture 2" descr="Conselho Nacional das Instituições da Rede Federal de Educação  Profissional, Científica e Tecnológica - Conif">
            <a:extLst>
              <a:ext uri="{FF2B5EF4-FFF2-40B4-BE49-F238E27FC236}">
                <a16:creationId xmlns:a16="http://schemas.microsoft.com/office/drawing/2014/main" id="{9E8B8AC9-D1BC-4C34-B729-2DA6A9D6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297" y="1940719"/>
            <a:ext cx="5291667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6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EBC1559-A10C-4BEC-82D2-2A440F5A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" y="810418"/>
            <a:ext cx="5729345" cy="54323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E8E166-A521-499D-AF0C-22AA91E3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695" y="810418"/>
            <a:ext cx="6039794" cy="31406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3670D1B-70EA-41EB-A607-B0B18C9FF0E3}"/>
              </a:ext>
            </a:extLst>
          </p:cNvPr>
          <p:cNvSpPr txBox="1"/>
          <p:nvPr/>
        </p:nvSpPr>
        <p:spPr>
          <a:xfrm>
            <a:off x="6412088" y="4646808"/>
            <a:ext cx="529448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05 diretrizes desdobradas em 23 compromissos com o EMI a luz da Lei 11.892/2008, LDB e Res. CNE 6/2012.</a:t>
            </a:r>
          </a:p>
        </p:txBody>
      </p:sp>
    </p:spTree>
    <p:extLst>
      <p:ext uri="{BB962C8B-B14F-4D97-AF65-F5344CB8AC3E}">
        <p14:creationId xmlns:p14="http://schemas.microsoft.com/office/powerpoint/2010/main" val="168551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2D87E5-AC12-4CE4-9C0A-B0D010A0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 sz="3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 cinco diretrizes indutoras:</a:t>
            </a:r>
            <a:br>
              <a:rPr lang="pt-BR" sz="3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pt-BR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0A3A9C0-BBC0-4CC1-AE92-3958691B4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89070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12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4D3D7-490A-4527-8723-0D3AD3FE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 história começa em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ário na mesa">
            <a:extLst>
              <a:ext uri="{FF2B5EF4-FFF2-40B4-BE49-F238E27FC236}">
                <a16:creationId xmlns:a16="http://schemas.microsoft.com/office/drawing/2014/main" id="{85F0E94D-80AC-49BA-9F3B-4087F7A7B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327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F04395-396D-4724-81C0-B7C7312B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CURSOS INTEGRADOS COMO PRIORIDADE DE OFERTA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D704FE-CFA0-4FA2-8772-CA56AF4E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0" i="0" u="none" strike="noStrike" baseline="0">
                <a:latin typeface="Arial" panose="020B0604020202020204" pitchFamily="34" charset="0"/>
              </a:rPr>
              <a:t>1. Estabelecer diretrizes institucionais para a oferta de cursos técnicos integrados ao ensino médio, no âmbito das instituições vinculadas ao </a:t>
            </a:r>
            <a:r>
              <a:rPr lang="pt-BR" sz="2600" b="0" i="0" u="none" strike="noStrike" baseline="0" err="1">
                <a:latin typeface="Arial" panose="020B0604020202020204" pitchFamily="34" charset="0"/>
              </a:rPr>
              <a:t>Conif</a:t>
            </a:r>
            <a:r>
              <a:rPr lang="pt-BR" sz="2600" b="0" i="0" u="none" strike="noStrike" baseline="0">
                <a:latin typeface="Arial" panose="020B0604020202020204" pitchFamily="34" charset="0"/>
              </a:rPr>
              <a:t>, em todos os </a:t>
            </a:r>
            <a:r>
              <a:rPr lang="pt-BR" sz="2600" b="0" i="1" u="none" strike="noStrike" baseline="0">
                <a:latin typeface="Arial" panose="020B0604020202020204" pitchFamily="34" charset="0"/>
              </a:rPr>
              <a:t>campi, </a:t>
            </a:r>
            <a:r>
              <a:rPr lang="pt-BR" sz="2600" b="0" i="0" u="none" strike="noStrike" baseline="0">
                <a:latin typeface="Arial" panose="020B0604020202020204" pitchFamily="34" charset="0"/>
              </a:rPr>
              <a:t>aprovadas no Conselho Superior</a:t>
            </a:r>
            <a:r>
              <a:rPr lang="pt-BR" sz="2600" b="0" i="1" u="none" strike="noStrike" baseline="0">
                <a:latin typeface="Arial" panose="020B0604020202020204" pitchFamily="34" charset="0"/>
              </a:rPr>
              <a:t>, </a:t>
            </a:r>
            <a:r>
              <a:rPr lang="pt-BR" sz="2600" b="0" i="0" u="none" strike="noStrike" baseline="0">
                <a:latin typeface="Arial" panose="020B0604020202020204" pitchFamily="34" charset="0"/>
              </a:rPr>
              <a:t>até dezembro de 2019. </a:t>
            </a:r>
          </a:p>
          <a:p>
            <a:pPr marL="0" indent="0">
              <a:buNone/>
            </a:pPr>
            <a:endParaRPr lang="pt-BR" sz="26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0" i="0" u="none" strike="noStrike" baseline="0">
                <a:latin typeface="Arial" panose="020B0604020202020204" pitchFamily="34" charset="0"/>
              </a:rPr>
              <a:t>2. Garantir, até 2022, que, da previsão de 50% do total de vagas para os cursos técnicos (art. 8º da Lei nº. 11.892/2008), no mínimo 55% delas sejam destinadas a cursos técnicos integrados ao ensino médio para concluintes do ensino fundamental e para o público da educação de jovens e adultos, preferencialmente, em todos os </a:t>
            </a:r>
            <a:r>
              <a:rPr lang="pt-BR" sz="2600" b="0" i="1" u="none" strike="noStrike" baseline="0">
                <a:latin typeface="Arial" panose="020B0604020202020204" pitchFamily="34" charset="0"/>
              </a:rPr>
              <a:t>campi </a:t>
            </a:r>
            <a:r>
              <a:rPr lang="pt-BR" sz="2600" b="0" i="0" u="none" strike="noStrike" baseline="0">
                <a:latin typeface="Arial" panose="020B0604020202020204" pitchFamily="34" charset="0"/>
              </a:rPr>
              <a:t>de cada instituto. </a:t>
            </a: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195814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7BA725-A5D6-48FC-9786-6DFA7FC7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ORGANIZAÇÃO E PLANEJAMENTO CURRICULAR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FB818-0C71-4024-BC28-74E27C0E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0" i="0" u="none" strike="noStrike" baseline="0">
                <a:latin typeface="Arial" panose="020B0604020202020204" pitchFamily="34" charset="0"/>
              </a:rPr>
              <a:t>3. Revisar, até o término do ano de 2021, todos os projetos pedagógicos de cursos técnicos integrados, adotando os princípios da formação humana integral, a Resolução CNE/CEB nº. 06/2012 e as Diretrizes Institucionais como base da organização administrativa, didática e pedagógica dos cursos. </a:t>
            </a:r>
          </a:p>
          <a:p>
            <a:pPr marL="0" indent="0">
              <a:buNone/>
            </a:pPr>
            <a:r>
              <a:rPr lang="pt-BR" sz="2200" b="0" i="0" u="none" strike="noStrike" baseline="0">
                <a:latin typeface="Arial" panose="020B0604020202020204" pitchFamily="34" charset="0"/>
              </a:rPr>
              <a:t>4. Elaborar o perfil profissional dos cursos técnicos integrados, considerando o Catálogo Nacional dos Cursos Técnicos (CNCT), complementando, se necessário, com a Classificação Brasileira de Ocupações (CBO). </a:t>
            </a:r>
          </a:p>
          <a:p>
            <a:pPr marL="0" indent="0">
              <a:buNone/>
            </a:pPr>
            <a:r>
              <a:rPr lang="pt-BR" sz="2200" b="0" i="0" u="none" strike="noStrike" baseline="0">
                <a:latin typeface="Arial" panose="020B0604020202020204" pitchFamily="34" charset="0"/>
              </a:rPr>
              <a:t>5. Garantir, nos projetos pedagógicos de cursos técnicos integrados, todos os componentes curriculares da formação básica, com foco na articulação e na formação humana integral. </a:t>
            </a:r>
          </a:p>
          <a:p>
            <a:pPr marL="0" indent="0">
              <a:buNone/>
            </a:pPr>
            <a:r>
              <a:rPr lang="pt-BR" sz="2200" b="0" i="0" u="none" strike="noStrike" baseline="0">
                <a:latin typeface="Arial" panose="020B0604020202020204" pitchFamily="34" charset="0"/>
              </a:rPr>
              <a:t>6. Assegurar, nos projetos pedagógicos de cursos técnicos integrados, atividades didático-pedagógicas que articulem ensino, pesquisa e extensão. </a:t>
            </a:r>
          </a:p>
        </p:txBody>
      </p:sp>
    </p:spTree>
    <p:extLst>
      <p:ext uri="{BB962C8B-B14F-4D97-AF65-F5344CB8AC3E}">
        <p14:creationId xmlns:p14="http://schemas.microsoft.com/office/powerpoint/2010/main" val="276202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7BA725-A5D6-48FC-9786-6DFA7FC7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ORGANIZAÇÃO E PLANEJAMENTO CURRICULAR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FB818-0C71-4024-BC28-74E27C0E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825624"/>
            <a:ext cx="11340868" cy="466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u="none" strike="noStrike" baseline="0" dirty="0">
                <a:latin typeface="Arial" panose="020B0604020202020204" pitchFamily="34" charset="0"/>
              </a:rPr>
              <a:t>7. Garantir a realização de práticas profissionais que possibilitem ao estudante o contato com o mundo do trabalho e assegurem a formação teórico-prática intrínseca ao perfil de formação técnica, por meio de atividades profissionais, projetos de intervenção, experimentos e atividades em ambientes especiais, tais como: laboratórios, oficinas, empresas pedagógicas, ateliês, dentre outras.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latin typeface="Arial" panose="020B0604020202020204" pitchFamily="34" charset="0"/>
              </a:rPr>
              <a:t>8. Garantir uma organização curricular orgânica que privilegie a articulação e a interdisciplinaridade entre os componentes curriculares e as metodologias integradoras e possibilite a inserção e o desenvolvimento de componentes curriculares, ações ou atividades, com vistas à promoção da formação ética, política, estética, entre outras, tratando-as como fundamentais para a formação integral dos estudantes.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latin typeface="Arial" panose="020B0604020202020204" pitchFamily="34" charset="0"/>
              </a:rPr>
              <a:t>9. Prever, nos projetos pedagógicos de cursos técnicos integrados, carga horária específica para Prática Profissional Integrada (PPI)1, a ser desenvolvida ao longo do curso, a fim de promover o contato real e/ou simulado com a prática profissional pretendida pela habilitação específica. Além disso, articular a integração horizontal e vertical entre os conhecimentos da formação geral e da formação específica com foco no trabalho como princípio educativo.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latin typeface="Arial" panose="020B0604020202020204" pitchFamily="34" charset="0"/>
              </a:rPr>
              <a:t>10. Estabelecer, a partir da definição do perfil do egresso, os saberes necessários para composição das ementas e posterior organização dos componentes curriculares e distribuição de carga horária, de modo a garantir a complementariedade dos saberes e evitar sobreposições e repetições de conhecimentos.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3759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592FD5-67B8-4CAE-A0DF-87B6EC72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ORGANIZAÇÃO E PLANEJAMENTO CURRICULAR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F00917-ED0B-4487-8702-4788BCD4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0" i="0" u="none" strike="noStrike" baseline="0">
                <a:latin typeface="Arial" panose="020B0604020202020204" pitchFamily="34" charset="0"/>
              </a:rPr>
              <a:t>11. Estabelecer nas ementas as ênfases tecnológicas dos componentes curriculares (conteúdos fundamentais para o perfil de formação estabelecido) e as áreas de integração curricular. </a:t>
            </a:r>
          </a:p>
          <a:p>
            <a:pPr marL="0" indent="0">
              <a:buNone/>
            </a:pPr>
            <a:endParaRPr lang="pt-BR" sz="15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500" b="0" i="0" u="none" strike="noStrike" baseline="0">
                <a:latin typeface="Arial" panose="020B0604020202020204" pitchFamily="34" charset="0"/>
              </a:rPr>
              <a:t>12. Avaliar pedagogicamente a real necessidade da exigência de Estágio Curricular Supervisionado Obrigatório, considerando as condições internas e externas, o perfil do egresso, a carga horária e a avaliação compatíveis com a formação técnica de nível médio, evitando a obrigatoriedade, sempre que for possível. </a:t>
            </a:r>
          </a:p>
          <a:p>
            <a:pPr marL="0" indent="0">
              <a:buNone/>
            </a:pPr>
            <a:endParaRPr lang="pt-BR" sz="15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500" b="0" i="0" u="none" strike="noStrike" baseline="0">
                <a:latin typeface="Arial" panose="020B0604020202020204" pitchFamily="34" charset="0"/>
              </a:rPr>
              <a:t>13. Garantir, nos projetos pedagógicos de cursos técnicos integrados, o Estágio Curricular Supervisionado não Obrigatório como forma de oportunizar aos estudantes a possibilidade de contato com o mundo do trabalho. </a:t>
            </a:r>
          </a:p>
          <a:p>
            <a:pPr marL="0" indent="0">
              <a:buNone/>
            </a:pPr>
            <a:endParaRPr lang="pt-BR" sz="15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500" b="0" i="0" u="none" strike="noStrike" baseline="0">
                <a:latin typeface="Arial" panose="020B0604020202020204" pitchFamily="34" charset="0"/>
              </a:rPr>
              <a:t>14. Garantir, nos projetos pedagógicos de cursos técnicos integrados, a Pesquisa e Extensão como princípios pedagógicos alinhados ao perfil de formação do curso, a fim de contribuir para a formação humana integral. </a:t>
            </a:r>
          </a:p>
          <a:p>
            <a:pPr marL="0" indent="0">
              <a:buNone/>
            </a:pPr>
            <a:r>
              <a:rPr lang="pt-BR" sz="1500" b="0" i="0" u="none" strike="noStrike" baseline="0">
                <a:latin typeface="Arial" panose="020B0604020202020204" pitchFamily="34" charset="0"/>
              </a:rPr>
              <a:t>15. Estabelecer práticas avaliativas formativas, processuais, integradas e interdisciplinares, buscando a superação do modelo exclusivamente individualizado e fragmentado. </a:t>
            </a:r>
            <a:endParaRPr lang="pt-BR" sz="1500"/>
          </a:p>
        </p:txBody>
      </p:sp>
    </p:spTree>
    <p:extLst>
      <p:ext uri="{BB962C8B-B14F-4D97-AF65-F5344CB8AC3E}">
        <p14:creationId xmlns:p14="http://schemas.microsoft.com/office/powerpoint/2010/main" val="51352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294B41-18F4-4905-82E4-ED4CD5B0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DURAÇÃO E CARGA HORÁRIA DOS CURSOS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5C4B8-F67C-4809-BC54-DEDFD122E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u="none" strike="noStrike" baseline="0">
                <a:latin typeface="Arial" panose="020B0604020202020204" pitchFamily="34" charset="0"/>
              </a:rPr>
              <a:t>16. Organizar os cursos, prioritariamente, com duração de três anos, incluída a possibilidade de realização do Estágio Curricular Supervisionado Obrigatório, ao longo do curso, quando previsto. </a:t>
            </a:r>
          </a:p>
          <a:p>
            <a:pPr marL="0" indent="0">
              <a:buNone/>
            </a:pPr>
            <a:endParaRPr lang="pt-BR" sz="18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0" i="0" u="none" strike="noStrike" baseline="0">
                <a:latin typeface="Arial" panose="020B0604020202020204" pitchFamily="34" charset="0"/>
              </a:rPr>
              <a:t>17. Elaborar, até o fim de 2020, Matriz de Referência Institucional para a organização dos projetos pedagógicos de cursos técnicos integrados dos diferentes </a:t>
            </a:r>
            <a:r>
              <a:rPr lang="pt-BR" sz="1800" b="0" i="1" u="none" strike="noStrike" baseline="0">
                <a:latin typeface="Arial" panose="020B0604020202020204" pitchFamily="34" charset="0"/>
              </a:rPr>
              <a:t>campi, </a:t>
            </a:r>
            <a:r>
              <a:rPr lang="pt-BR" sz="1800" b="0" i="0" u="none" strike="noStrike" baseline="0">
                <a:latin typeface="Arial" panose="020B0604020202020204" pitchFamily="34" charset="0"/>
              </a:rPr>
              <a:t>considerando formação específica comum para os cursos de mesma habilitação profissional na instituição e formação diversificada conforme contexto local e regional de atuação de cada </a:t>
            </a:r>
            <a:r>
              <a:rPr lang="pt-BR" sz="1800" b="0" i="1" u="none" strike="noStrike" baseline="0">
                <a:latin typeface="Arial" panose="020B0604020202020204" pitchFamily="34" charset="0"/>
              </a:rPr>
              <a:t>campus</a:t>
            </a:r>
            <a:r>
              <a:rPr lang="pt-BR" sz="1800" b="0" i="0" u="none" strike="noStrike" baseline="0"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sz="1800" b="0" i="0" u="none" strike="noStrike" baseline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0" i="0" u="none" strike="noStrike" baseline="0">
                <a:latin typeface="Arial" panose="020B0604020202020204" pitchFamily="34" charset="0"/>
              </a:rPr>
              <a:t>18. Adotar como referência de carga horária dos cursos técnicos integrados as estabelecidas na Resolução CNE/CEB nº. 06/2012 de 3.000, 3.100 ou 3.200 horas, conforme o número de horas para as respectivas habilitações profissionais do Catálogo Nacional de Cursos Técnicos, com um máximo de 5% sobre a carga horária total, excluída a carga horária do Estágio Supervisionado Obrigatório, quando previsto. 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03202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E1F0-8090-4192-9321-B553F0B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POLÍTICA SISTÊMICA DE FORMAÇÃO E DE PERMANÊNCIA E ÊXITO </a:t>
            </a:r>
            <a:endParaRPr lang="pt-BR" sz="6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FD3E6-C9C3-4852-91B9-BD4D07A3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3" y="1825625"/>
            <a:ext cx="1113084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19. Implantar política sistêmica de formação continuada dos profissionais da educação da instituição, direcionada aos fundamentos pedagógicos da Rede Federal, assumindo os princípios da formação humana integral, com o objetivo de promover o aprimoramento profissional, de forma permanente e vinculada ao planejamento institucional.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20. Garantir condições de tempo e espaço pedagógicos, preferencialmente, de um turno semanal para: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a) reuniões de curso necessárias para o acompanhamento e a efetivação do currículo integrado;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b) realização do planejamento integrado dos componentes curriculares;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c) formação continuada dos servidores, em serviço, com propósito de favorecer a apropriação dos princípios que fundamentam as teorias e as práticas inerentes ao currículo integrado.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21. Implementar e consolidar o Plano de Permanência e Êxito (PPE) com vistas ao desenvolvimento de estratégias e ações efetivas nas dimensões de ensino, pesquisa, extensão e assistência estudantil, considerando os aspectos educacionais e psicossociais do estudante. 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22. Garantir aos estudantes com necessidades específicas o pleno acesso ao currículo, promovendo a permanência na instituição e o êxito em sua trajetória acadêmica, de forma a favorecer a conquista e o exercício de sua autonomia.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20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35CAE4-7AA6-4E5D-918A-5AA4190E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 u="none" strike="noStrike" baseline="0">
                <a:latin typeface="Arial" panose="020B0604020202020204" pitchFamily="34" charset="0"/>
              </a:rPr>
              <a:t>ACOMPANHAMENTO E APOIO À IMPLANTAÇÃO 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1F5CA-9E9A-403B-9A5D-9C73BB2D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0" i="0" u="none" strike="noStrike" baseline="0" dirty="0">
                <a:latin typeface="Arial" panose="020B0604020202020204" pitchFamily="34" charset="0"/>
              </a:rPr>
              <a:t>23. Garantir, na instituição, o acompanhamento, a avaliação e o apoio à implantação das Diretrizes Institucionais para o fortalecimento do ensino médio integrado e a formação humana integral.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139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F1A3AA-D056-4DBE-B9B2-EB487206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2020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4CE9CBAF-8A19-4E63-A740-6573D614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Apresentação de pontos da minuta pelo Conselheiro Rafael Luckesi no Conif em fevereiro/2020.</a:t>
            </a:r>
          </a:p>
          <a:p>
            <a:r>
              <a:rPr lang="en-US" sz="1900"/>
              <a:t>Reivindicação do Conif para abertura de diálogo para a discussão da minuta com a Rede.</a:t>
            </a:r>
          </a:p>
          <a:p>
            <a:r>
              <a:rPr lang="en-US" sz="1900"/>
              <a:t>Reunião do FDE – março/2020 (Campo Grande/MS): Análise e construção de proposições.</a:t>
            </a:r>
          </a:p>
          <a:p>
            <a:r>
              <a:rPr lang="en-US" sz="1900"/>
              <a:t>Composição de GT (</a:t>
            </a:r>
            <a:r>
              <a:rPr lang="en-US" sz="1900" b="0" i="0">
                <a:effectLst/>
              </a:rPr>
              <a:t>reitores Flávio (IF SUL), Willian (IFMT) e representante do FDE Agamenon (IFRN) para reunião em Brasília com o Conselheiro Luckesi no CNE)</a:t>
            </a:r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CAA3F6-CAB4-44AB-BDFE-988250132E71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</a:rPr>
              <a:t>Resultado</a:t>
            </a:r>
            <a:r>
              <a:rPr lang="en-US" sz="2200" b="1" dirty="0">
                <a:effectLst/>
              </a:rPr>
              <a:t>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De 63 </a:t>
            </a:r>
            <a:r>
              <a:rPr lang="en-US" sz="2200" dirty="0" err="1">
                <a:effectLst/>
              </a:rPr>
              <a:t>sugestões</a:t>
            </a:r>
            <a:r>
              <a:rPr lang="en-US" sz="2200" dirty="0">
                <a:effectLst/>
              </a:rPr>
              <a:t> e </a:t>
            </a:r>
            <a:r>
              <a:rPr lang="en-US" sz="2200" dirty="0" err="1">
                <a:effectLst/>
              </a:rPr>
              <a:t>observações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realizadas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pelo</a:t>
            </a:r>
            <a:r>
              <a:rPr lang="en-US" sz="2200" dirty="0">
                <a:effectLst/>
              </a:rPr>
              <a:t> FDE/</a:t>
            </a:r>
            <a:r>
              <a:rPr lang="en-US" sz="2200" dirty="0" err="1">
                <a:effectLst/>
              </a:rPr>
              <a:t>Conif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apenas</a:t>
            </a:r>
            <a:r>
              <a:rPr lang="en-US" sz="2200" dirty="0">
                <a:effectLst/>
              </a:rPr>
              <a:t> 8 foram </a:t>
            </a:r>
            <a:r>
              <a:rPr lang="en-US" sz="2200" dirty="0" err="1">
                <a:effectLst/>
              </a:rPr>
              <a:t>acatadas</a:t>
            </a:r>
            <a:r>
              <a:rPr lang="en-US" sz="2200" dirty="0">
                <a:effectLst/>
              </a:rPr>
              <a:t>, 01 </a:t>
            </a:r>
            <a:r>
              <a:rPr lang="en-US" sz="2200" dirty="0" err="1">
                <a:effectLst/>
              </a:rPr>
              <a:t>foi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acatada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parcialmente</a:t>
            </a:r>
            <a:r>
              <a:rPr lang="en-US" sz="2200" dirty="0">
                <a:effectLst/>
              </a:rPr>
              <a:t> e 54 foram </a:t>
            </a:r>
            <a:r>
              <a:rPr lang="en-US" sz="2200" dirty="0" err="1">
                <a:effectLst/>
              </a:rPr>
              <a:t>desconsideradas</a:t>
            </a:r>
            <a:r>
              <a:rPr lang="en-US" sz="2200" dirty="0">
                <a:effectLst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Inclusão</a:t>
            </a:r>
            <a:r>
              <a:rPr lang="en-US" sz="2200" dirty="0"/>
              <a:t> de outros </a:t>
            </a:r>
            <a:r>
              <a:rPr lang="en-US" sz="2200" dirty="0" err="1"/>
              <a:t>aspectos</a:t>
            </a:r>
            <a:r>
              <a:rPr lang="en-US" sz="2200" dirty="0"/>
              <a:t> que não </a:t>
            </a:r>
            <a:r>
              <a:rPr lang="en-US" sz="2200" dirty="0" err="1"/>
              <a:t>estavam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minuta</a:t>
            </a:r>
            <a:r>
              <a:rPr lang="en-US" sz="2200" dirty="0"/>
              <a:t> </a:t>
            </a:r>
            <a:r>
              <a:rPr lang="en-US" sz="2200" dirty="0" err="1"/>
              <a:t>inicial</a:t>
            </a:r>
            <a:r>
              <a:rPr lang="en-US" sz="22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Publicação de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resolução</a:t>
            </a:r>
            <a:r>
              <a:rPr lang="en-US" sz="2200" dirty="0"/>
              <a:t> </a:t>
            </a:r>
            <a:r>
              <a:rPr lang="en-US" sz="2200" dirty="0" err="1"/>
              <a:t>alheia</a:t>
            </a:r>
            <a:r>
              <a:rPr lang="en-US" sz="2200" dirty="0"/>
              <a:t> em </a:t>
            </a:r>
            <a:r>
              <a:rPr lang="en-US" sz="2200" dirty="0" err="1"/>
              <a:t>grande</a:t>
            </a:r>
            <a:r>
              <a:rPr lang="en-US" sz="2200" dirty="0"/>
              <a:t> </a:t>
            </a:r>
            <a:r>
              <a:rPr lang="en-US" sz="2200" dirty="0" err="1"/>
              <a:t>parte</a:t>
            </a:r>
            <a:r>
              <a:rPr lang="en-US" sz="2200" dirty="0"/>
              <a:t> </a:t>
            </a:r>
            <a:r>
              <a:rPr lang="en-US" sz="2200" dirty="0" err="1"/>
              <a:t>aos</a:t>
            </a:r>
            <a:r>
              <a:rPr lang="en-US" sz="2200" dirty="0"/>
              <a:t> </a:t>
            </a:r>
            <a:r>
              <a:rPr lang="en-US" sz="2200" dirty="0" err="1"/>
              <a:t>anseios</a:t>
            </a:r>
            <a:r>
              <a:rPr lang="en-US" sz="2200" dirty="0"/>
              <a:t> </a:t>
            </a:r>
            <a:r>
              <a:rPr lang="en-US" sz="2200" dirty="0" err="1"/>
              <a:t>defendidos</a:t>
            </a:r>
            <a:r>
              <a:rPr lang="en-US" sz="2200" dirty="0"/>
              <a:t> pela Rede Federal.</a:t>
            </a:r>
          </a:p>
        </p:txBody>
      </p:sp>
    </p:spTree>
    <p:extLst>
      <p:ext uri="{BB962C8B-B14F-4D97-AF65-F5344CB8AC3E}">
        <p14:creationId xmlns:p14="http://schemas.microsoft.com/office/powerpoint/2010/main" val="315414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E9A6-A0F6-4006-8A2B-3C13EBF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pt-BR" sz="4000"/>
              <a:t>2021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4088F-F02A-43DD-97E2-846CDF56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r>
              <a:rPr lang="pt-BR" dirty="0"/>
              <a:t>Publicação da Res. CNE/ CP nº 01/2021.</a:t>
            </a:r>
          </a:p>
          <a:p>
            <a:endParaRPr lang="pt-BR" dirty="0"/>
          </a:p>
        </p:txBody>
      </p: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5B0E5C0C-55AD-42EF-A53D-4867E126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49"/>
          <a:stretch/>
        </p:blipFill>
        <p:spPr>
          <a:xfrm>
            <a:off x="6580632" y="795667"/>
            <a:ext cx="5126736" cy="511121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7297A50-8024-4269-95F7-7490F292AB3F}"/>
              </a:ext>
            </a:extLst>
          </p:cNvPr>
          <p:cNvSpPr txBox="1"/>
          <p:nvPr/>
        </p:nvSpPr>
        <p:spPr>
          <a:xfrm>
            <a:off x="6801236" y="4311863"/>
            <a:ext cx="4685528" cy="1595021"/>
          </a:xfrm>
          <a:prstGeom prst="horizontalScroll">
            <a:avLst/>
          </a:prstGeom>
          <a:noFill/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pt-BR" sz="2400" b="1" dirty="0"/>
              <a:t>19</a:t>
            </a:r>
            <a:r>
              <a:rPr lang="pt-BR" sz="24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2400" b="1" dirty="0"/>
              <a:t>Recomendações de ações importantes a serem adotadas pela RFEPCT </a:t>
            </a:r>
            <a:endParaRPr lang="pt-BR" sz="2400" b="1"/>
          </a:p>
        </p:txBody>
      </p:sp>
    </p:spTree>
    <p:extLst>
      <p:ext uri="{BB962C8B-B14F-4D97-AF65-F5344CB8AC3E}">
        <p14:creationId xmlns:p14="http://schemas.microsoft.com/office/powerpoint/2010/main" val="299276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6CEEBF-8B0A-4232-953C-CD8716D3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pt-BR" sz="4000" b="1" dirty="0"/>
              <a:t>Alguns pontos importantes: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10579-1AD5-4E39-A320-B855BD9E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4" y="2404028"/>
            <a:ext cx="11223774" cy="3695020"/>
          </a:xfrm>
        </p:spPr>
        <p:txBody>
          <a:bodyPr>
            <a:normAutofit/>
          </a:bodyPr>
          <a:lstStyle/>
          <a:p>
            <a:r>
              <a:rPr lang="pt-BR" sz="2000" b="0" i="0" u="none" strike="noStrike" baseline="0">
                <a:latin typeface="+mj-lt"/>
              </a:rPr>
              <a:t>Compreender e reafirmar a identidade da EPT, integrada, politécnica, focada no pleno desenvolvimento humano e fundamentada em conhecimentos socialmente referenciados. </a:t>
            </a:r>
          </a:p>
          <a:p>
            <a:r>
              <a:rPr lang="pt-BR" sz="2000" b="0" i="0" u="none" strike="noStrike" baseline="0">
                <a:latin typeface="+mj-lt"/>
              </a:rPr>
              <a:t>A leitura e a interpretação da Res. 01/2021 deve estar </a:t>
            </a:r>
            <a:r>
              <a:rPr lang="pt-BR" sz="2000">
                <a:latin typeface="+mj-lt"/>
              </a:rPr>
              <a:t>articulada e alicerçada com os demais documentos que referenciam a EP e a Rede Federal.</a:t>
            </a:r>
          </a:p>
          <a:p>
            <a:r>
              <a:rPr lang="pt-BR" sz="2000" b="0" i="0" u="none" strike="noStrike" baseline="0">
                <a:latin typeface="+mj-lt"/>
              </a:rPr>
              <a:t>os IFs devem continuar a pautar seus cursos pelo previsto nas Diretrizes Indutoras do FDE/CONIF pois, na perspectiva dos cursos integrados, as 1.800h previstas para a BNCC não precisam estar separadas na organização curricular dos cursos, visto que pode-se organizar os itinerários de forma integrada conforme prevê a LDB. </a:t>
            </a:r>
          </a:p>
          <a:p>
            <a:pPr lvl="1"/>
            <a:r>
              <a:rPr lang="pt-BR" sz="2000" b="0" i="0" u="none" strike="noStrike" baseline="0">
                <a:latin typeface="+mj-lt"/>
              </a:rPr>
              <a:t>(evitar a caixinha da BNCC e a caixinha da formação técnica: construir desenhos curriculares pautado pela integração curricular)</a:t>
            </a:r>
          </a:p>
          <a:p>
            <a:endParaRPr lang="pt-BR" sz="2000" b="0" i="0" u="none" strike="noStrike" baseline="0">
              <a:latin typeface="+mj-lt"/>
            </a:endParaRPr>
          </a:p>
          <a:p>
            <a:endParaRPr lang="pt-BR" sz="2000" b="0" i="0" u="none" strike="noStrike" baseline="0">
              <a:latin typeface="+mj-lt"/>
            </a:endParaRPr>
          </a:p>
          <a:p>
            <a:endParaRPr lang="pt-BR" sz="2000">
              <a:latin typeface="+mj-lt"/>
            </a:endParaRPr>
          </a:p>
          <a:p>
            <a:endParaRPr lang="pt-BR" sz="2000" b="0" i="0" u="none" strike="noStrike" baseline="0">
              <a:latin typeface="+mj-lt"/>
            </a:endParaRPr>
          </a:p>
          <a:p>
            <a:endParaRPr lang="pt-BR" sz="2000" b="0" i="0" u="none" strike="noStrike" baseline="0">
              <a:latin typeface="+mj-lt"/>
            </a:endParaRPr>
          </a:p>
          <a:p>
            <a:endParaRPr lang="pt-BR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8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EB980-41E5-452A-B0EE-E7909149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98" y="138963"/>
            <a:ext cx="1576727" cy="831882"/>
          </a:xfrm>
        </p:spPr>
        <p:txBody>
          <a:bodyPr/>
          <a:lstStyle/>
          <a:p>
            <a:r>
              <a:rPr lang="pt-BR" b="1" dirty="0"/>
              <a:t>2014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CFED7-C964-4B7F-9DA2-4FF76189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0" y="1082252"/>
            <a:ext cx="5859546" cy="2346748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/>
              <a:t>PL 6840/2013 – Reunião de Manaus/AM, em 06 de maio de 2014.</a:t>
            </a:r>
          </a:p>
          <a:p>
            <a:r>
              <a:rPr lang="pt-BR" dirty="0"/>
              <a:t>I Manifesto da Rede Federal de Educação Profissional, Científica e Tecnológica sobre o Projeto de Lei nº 6.840/2013 - Reformulação do Ensino Médio.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79708C-42F8-4273-B8A1-8BE4494D6D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2" y="3832119"/>
            <a:ext cx="5094321" cy="24435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4693D4-62A6-47F8-B682-01D194ADAD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62348" y="0"/>
            <a:ext cx="5384938" cy="66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56109" y="165943"/>
          <a:ext cx="10519777" cy="652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523444" y="2967335"/>
            <a:ext cx="30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CURRÍCULO INTEGRADO NA EPT E IDENTIDADE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DA RFEPCT</a:t>
            </a:r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13831" y="0"/>
            <a:ext cx="2322969" cy="6740395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Diretrizes Indutoras para oferta de cursos técnicos integrados ao Ensino Médio na RFEPCT, aprovadas pelo CONIF em 2018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3FB62-6C88-447C-9C4D-726519221028}"/>
              </a:ext>
            </a:extLst>
          </p:cNvPr>
          <p:cNvSpPr txBox="1"/>
          <p:nvPr/>
        </p:nvSpPr>
        <p:spPr>
          <a:xfrm>
            <a:off x="8580028" y="6217175"/>
            <a:ext cx="349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Adaptação de apresentação elaborada pelo GT/FDE </a:t>
            </a:r>
            <a:r>
              <a:rPr lang="pt-BR" sz="1400" dirty="0" err="1"/>
              <a:t>fev</a:t>
            </a:r>
            <a:r>
              <a:rPr lang="pt-BR" sz="1400" dirty="0"/>
              <a:t>/2021 – Alessandra </a:t>
            </a:r>
            <a:r>
              <a:rPr lang="pt-BR" sz="1400" dirty="0" err="1"/>
              <a:t>Paulon</a:t>
            </a:r>
            <a:r>
              <a:rPr lang="pt-BR" sz="14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F4CE57-6B36-4750-A662-1E1952687078}"/>
              </a:ext>
            </a:extLst>
          </p:cNvPr>
          <p:cNvSpPr txBox="1"/>
          <p:nvPr/>
        </p:nvSpPr>
        <p:spPr>
          <a:xfrm>
            <a:off x="2336800" y="25369"/>
            <a:ext cx="960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CONSTRUÇÕES DA RFEPCT</a:t>
            </a:r>
          </a:p>
        </p:txBody>
      </p:sp>
    </p:spTree>
    <p:extLst>
      <p:ext uri="{BB962C8B-B14F-4D97-AF65-F5344CB8AC3E}">
        <p14:creationId xmlns:p14="http://schemas.microsoft.com/office/powerpoint/2010/main" val="1851687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03AC4-DB3B-47BB-AD6D-378511FC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94" y="5838092"/>
            <a:ext cx="7922629" cy="748238"/>
          </a:xfrm>
        </p:spPr>
        <p:txBody>
          <a:bodyPr>
            <a:normAutofit/>
          </a:bodyPr>
          <a:lstStyle/>
          <a:p>
            <a:pPr marL="0" indent="0" algn="r">
              <a:spcBef>
                <a:spcPts val="600"/>
              </a:spcBef>
              <a:buNone/>
            </a:pPr>
            <a:r>
              <a:rPr lang="pt-BR" dirty="0"/>
              <a:t>Parabéns pelo evento!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1AEC0D-4EC6-4FAF-8C01-5C1D6803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0"/>
            <a:ext cx="108775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31C91-62FB-4EC2-8F1C-C8DF2270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t-BR" sz="5200" b="1"/>
              <a:t>2015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FF85DF0-B0E2-4BB8-8740-831767E17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3226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54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4DF16B-5CDB-4EBC-9ED3-ECF02A32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45" y="650497"/>
            <a:ext cx="5515354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175EA74-CE48-401E-ADDE-84D2F5EC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64" y="653422"/>
            <a:ext cx="3854945" cy="1898560"/>
          </a:xfrm>
          <a:prstGeom prst="rect">
            <a:avLst/>
          </a:prstGeom>
        </p:spPr>
      </p:pic>
      <p:pic>
        <p:nvPicPr>
          <p:cNvPr id="15" name="Imagem 1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14FB595-C0CC-4C69-9BF8-6A7B77B39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48" y="3931545"/>
            <a:ext cx="3854945" cy="21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568C57-D53E-412B-B99C-248ADF8C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 b="1" dirty="0"/>
              <a:t>2016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0B92F-2A7A-47ED-B428-DB4487F8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3600" dirty="0"/>
              <a:t>Finalização do </a:t>
            </a:r>
            <a:r>
              <a:rPr lang="pt-BR" sz="3600" b="1" dirty="0">
                <a:latin typeface="Algerian" panose="04020705040A02060702" pitchFamily="82" charset="0"/>
              </a:rPr>
              <a:t>documento-base</a:t>
            </a:r>
            <a:r>
              <a:rPr lang="pt-BR" sz="3600" dirty="0"/>
              <a:t> </a:t>
            </a:r>
          </a:p>
          <a:p>
            <a:pPr lvl="1"/>
            <a:r>
              <a:rPr lang="pt-BR" sz="3600" dirty="0"/>
              <a:t>Apresentação ao </a:t>
            </a:r>
            <a:r>
              <a:rPr lang="pt-BR" sz="3600" dirty="0" err="1"/>
              <a:t>Conif</a:t>
            </a:r>
            <a:r>
              <a:rPr lang="pt-BR" sz="3600" dirty="0"/>
              <a:t> em maio de 2016.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179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1052AD0-EB9B-4888-89CC-17A20DE5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Documento-base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5AC775F-A80A-4D1B-BCD7-233AD6806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3854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03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77BBF9-68AD-4F38-BA0E-C3E887D3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 b="1"/>
              <a:t>2017</a:t>
            </a:r>
            <a:r>
              <a:rPr lang="pt-BR" sz="540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2910E-30D3-4B5C-B7C8-A416532CA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2321169"/>
            <a:ext cx="10986866" cy="4147845"/>
          </a:xfrm>
        </p:spPr>
        <p:txBody>
          <a:bodyPr anchor="ctr">
            <a:normAutofit/>
          </a:bodyPr>
          <a:lstStyle/>
          <a:p>
            <a:r>
              <a:rPr lang="pt-BR" sz="2400" b="1" dirty="0"/>
              <a:t>Realização do I Seminário Nacional do Ensino Médio (I SNEMI)</a:t>
            </a:r>
          </a:p>
          <a:p>
            <a:pPr marL="0" indent="0">
              <a:buNone/>
            </a:pPr>
            <a:endParaRPr lang="pt-BR" sz="2400" b="1" dirty="0"/>
          </a:p>
          <a:p>
            <a:r>
              <a:rPr lang="pt-BR" sz="2400" dirty="0"/>
              <a:t>Objetivo: reunir gestores, pesquisadores, profissionais da educação e estudantes para reflexão e construção de propostas que fortaleçam o ensino médio integrado, bem como discutir o novo contexto do ensino médio a partir das reformulações ocorridas na legislação educacional brasileira.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432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879B0-94ED-49EE-ABF9-F4D47B6A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pt-BR" sz="2600" b="1"/>
              <a:t>Publicação do livro  “Ensino Médio Integrado: fundamentos e práticas” - </a:t>
            </a:r>
            <a:r>
              <a:rPr lang="pt-BR" sz="2600"/>
              <a:t>30 artigos em dois eixos voltados para o Ensino Médio Integrado, sendo 15 de cada – “teorias e fundamentos” e “experiências e propostas”.</a:t>
            </a:r>
            <a:br>
              <a:rPr lang="pt-BR" sz="2600"/>
            </a:br>
            <a:endParaRPr lang="pt-BR" sz="26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185BB17-5506-4FF2-ADF1-4C79A6C0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29" y="1469310"/>
            <a:ext cx="6577534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4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2177</Words>
  <Application>Microsoft Office PowerPoint</Application>
  <PresentationFormat>Widescreen</PresentationFormat>
  <Paragraphs>140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Algerian</vt:lpstr>
      <vt:lpstr>Amaranth-Regular</vt:lpstr>
      <vt:lpstr>Arial</vt:lpstr>
      <vt:lpstr>Arial</vt:lpstr>
      <vt:lpstr>Calibri</vt:lpstr>
      <vt:lpstr>Calibri Light</vt:lpstr>
      <vt:lpstr>Open Sans</vt:lpstr>
      <vt:lpstr>Tema do Office</vt:lpstr>
      <vt:lpstr>“As Diretrizes Indutoras do Conif e a participação da Rede Federal na construção das diretrizes nacionais EPT”</vt:lpstr>
      <vt:lpstr>A história começa em</vt:lpstr>
      <vt:lpstr>2014</vt:lpstr>
      <vt:lpstr>2015</vt:lpstr>
      <vt:lpstr>Apresentação do PowerPoint</vt:lpstr>
      <vt:lpstr>2016</vt:lpstr>
      <vt:lpstr>Documento-base</vt:lpstr>
      <vt:lpstr>2017 </vt:lpstr>
      <vt:lpstr>Publicação do livro  “Ensino Médio Integrado: fundamentos e práticas” - 30 artigos em dois eixos voltados para o Ensino Médio Integrado, sendo 15 de cada – “teorias e fundamentos” e “experiências e propostas”. </vt:lpstr>
      <vt:lpstr>Manifesto aprovado na plenária do I SNEMI</vt:lpstr>
      <vt:lpstr>AGENDA DE FORTALECIMENTO DO ENSINO MÉDIO INTEGRADO NA REDE FEDERAL</vt:lpstr>
      <vt:lpstr>AGENDA DE FORTALECIMENTO DO ENSINO MÉDIO INTEGRADO NA REDE FEDERAL</vt:lpstr>
      <vt:lpstr>AGENDA DE FORTALECIMENTO DO ENSINO MÉDIO INTEGRADO NA REDE FEDERAL</vt:lpstr>
      <vt:lpstr>AGENDA DE FORTALECIMENTO DO ENSINO MÉDIO INTEGRADO NA REDE FEDERAL</vt:lpstr>
      <vt:lpstr>2018</vt:lpstr>
      <vt:lpstr>Divulgação de documento preliminar para discussões</vt:lpstr>
      <vt:lpstr>Apresentação do PowerPoint</vt:lpstr>
      <vt:lpstr>Apresentação do PowerPoint</vt:lpstr>
      <vt:lpstr>As cinco diretrizes indutoras: </vt:lpstr>
      <vt:lpstr>CURSOS INTEGRADOS COMO PRIORIDADE DE OFERTA </vt:lpstr>
      <vt:lpstr>ORGANIZAÇÃO E PLANEJAMENTO CURRICULAR </vt:lpstr>
      <vt:lpstr>ORGANIZAÇÃO E PLANEJAMENTO CURRICULAR </vt:lpstr>
      <vt:lpstr>ORGANIZAÇÃO E PLANEJAMENTO CURRICULAR </vt:lpstr>
      <vt:lpstr>DURAÇÃO E CARGA HORÁRIA DOS CURSOS </vt:lpstr>
      <vt:lpstr>POLÍTICA SISTÊMICA DE FORMAÇÃO E DE PERMANÊNCIA E ÊXITO </vt:lpstr>
      <vt:lpstr>ACOMPANHAMENTO E APOIO À IMPLANTAÇÃO </vt:lpstr>
      <vt:lpstr>2020</vt:lpstr>
      <vt:lpstr>2021</vt:lpstr>
      <vt:lpstr>Alguns pontos importantes: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Lucilene Belmiro de Melo Acácio</dc:creator>
  <cp:lastModifiedBy>Maria Lucilene Belmiro de Melo Acácio</cp:lastModifiedBy>
  <cp:revision>17</cp:revision>
  <dcterms:created xsi:type="dcterms:W3CDTF">2018-06-20T03:19:27Z</dcterms:created>
  <dcterms:modified xsi:type="dcterms:W3CDTF">2021-08-19T15:46:05Z</dcterms:modified>
</cp:coreProperties>
</file>